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 id="2147483703"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7010400" cy="9296400"/>
  <p:embeddedFontLst>
    <p:embeddedFont>
      <p:font typeface="Roboto Mono" pitchFamily="2" charset="0"/>
      <p:regular r:id="rId35"/>
      <p:bold r:id="rId36"/>
      <p:italic r:id="rId37"/>
      <p:boldItalic r:id="rId38"/>
    </p:embeddedFont>
    <p:embeddedFont>
      <p:font typeface="Calibri"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99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89"/>
            <a:ext cx="5608319" cy="418337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a:t>
            </a:fld>
            <a:endParaRPr lang="fr-CA"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7" name="Shape 287"/>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This project was supported by a grant from CIRA's Community Investment Program.</a:t>
            </a:r>
          </a:p>
        </p:txBody>
      </p:sp>
      <p:sp>
        <p:nvSpPr>
          <p:cNvPr id="288" name="Shape 28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1</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fr-CA" sz="1200" b="0" i="0" u="sng" strike="noStrike" cap="none">
                <a:solidFill>
                  <a:srgbClr val="000000"/>
                </a:solidFill>
                <a:latin typeface="Calibri"/>
                <a:ea typeface="Calibri"/>
                <a:cs typeface="Calibri"/>
                <a:sym typeface="Calibri"/>
              </a:rPr>
              <a:t>Classic example of pattern recognition: </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Vase/candlestick (cultural context) vs, two faces.</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The first time you saw this, chances are you didn’t see both: someone had to point the alternative out to you.</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Q. What are other examples of pattern recognition?</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A. Possibilities include…</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Facial Expressions!</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Poetry: rhymes</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Music: melodies, harmonies, chorus</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Chess: how the pieces move</a:t>
            </a:r>
          </a:p>
          <a:p>
            <a:pPr marL="220104" marR="0" lvl="0" indent="-220104"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98" name="Shape 39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10</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lt1"/>
              </a:buClr>
              <a:buSzPct val="25000"/>
              <a:buFont typeface="Arial"/>
              <a:buNone/>
            </a:pPr>
            <a:r>
              <a:rPr lang="fr-CA" sz="1200" b="0" i="0" u="none" strike="noStrike" cap="none">
                <a:solidFill>
                  <a:schemeClr val="dk1"/>
                </a:solidFill>
                <a:latin typeface="Calibri"/>
                <a:ea typeface="Calibri"/>
                <a:cs typeface="Calibri"/>
                <a:sym typeface="Calibri"/>
              </a:rPr>
              <a:t>“Abstract” comes from the latin “abs-” = away from and “trahere” = draw.</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Abstraction is taking away/removing in order to reduce something to a set of essential characteristics (established by convention).</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Focus on the essentials then add to details in order to make it essential/important information more accessible/understandable: colours, shapes, textures, numbers…</a:t>
            </a:r>
          </a:p>
          <a:p>
            <a:pPr marL="0" marR="0" lvl="0" indent="0" algn="l" rtl="0">
              <a:spcBef>
                <a:spcPts val="480"/>
              </a:spcBef>
              <a:spcAft>
                <a:spcPts val="0"/>
              </a:spcAft>
              <a:buClr>
                <a:schemeClr val="lt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lt1"/>
              </a:buClr>
              <a:buSzPct val="25000"/>
              <a:buFont typeface="Arial"/>
              <a:buNone/>
            </a:pPr>
            <a:r>
              <a:rPr lang="fr-CA" sz="1200" b="0" i="0" u="none" strike="noStrike" cap="none">
                <a:solidFill>
                  <a:srgbClr val="FFFFFF"/>
                </a:solidFill>
                <a:latin typeface="Calibri"/>
                <a:ea typeface="Calibri"/>
                <a:cs typeface="Calibri"/>
                <a:sym typeface="Calibri"/>
              </a:rPr>
              <a:t>What do these images have in common? </a:t>
            </a: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They are all non-realistic representations of things. There are established conventions so that we can communicate and recognize the representation as being the same thing.</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Globe: We recognize the shape right away, but what if it were red? Then what planet would we be looking at?</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Cat: We can all agree it is a cat, what would it take to make it a tiger? It’s already orange…</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Pie Chart: The data is already abstract: a column of numbers. The essential information is there, however by changing the representation, we make it easier to understand, to visualize the whole/bigger picture.</a:t>
            </a: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Computer animation is a very common form of computational abstraction: it is one of the ways we use programming as a means of expression.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05" name="Shape 40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11</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fr-CA" sz="1200" b="0" i="0" u="sng" strike="noStrike" cap="none">
                <a:solidFill>
                  <a:srgbClr val="000000"/>
                </a:solidFill>
                <a:latin typeface="Calibri"/>
                <a:ea typeface="Calibri"/>
                <a:cs typeface="Calibri"/>
                <a:sym typeface="Calibri"/>
              </a:rPr>
              <a:t>Pattern recognition &amp; Abstraction</a:t>
            </a:r>
            <a:r>
              <a:rPr lang="fr-CA" sz="1200" b="0" i="0" u="none" strike="noStrike" cap="none">
                <a:solidFill>
                  <a:srgbClr val="000000"/>
                </a:solidFill>
                <a:latin typeface="Calibri"/>
                <a:ea typeface="Calibri"/>
                <a:cs typeface="Calibri"/>
                <a:sym typeface="Calibri"/>
              </a:rPr>
              <a:t>:</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Q. What do you see?</a:t>
            </a:r>
          </a:p>
          <a:p>
            <a:pPr marL="233676" marR="0" lvl="0" indent="-233676" algn="l" rtl="0">
              <a:spcBef>
                <a:spcPts val="0"/>
              </a:spcBef>
              <a:spcAft>
                <a:spcPts val="0"/>
              </a:spcAft>
              <a:buClr>
                <a:srgbClr val="000000"/>
              </a:buClr>
              <a:buSzPct val="100000"/>
              <a:buFont typeface="Calibri"/>
              <a:buAutoNum type="alphaUcPeriod"/>
            </a:pPr>
            <a:r>
              <a:rPr lang="fr-CA" sz="1200" b="0" i="0" u="none" strike="noStrike" cap="none">
                <a:solidFill>
                  <a:srgbClr val="000000"/>
                </a:solidFill>
                <a:latin typeface="Calibri"/>
                <a:ea typeface="Calibri"/>
                <a:cs typeface="Calibri"/>
                <a:sym typeface="Calibri"/>
              </a:rPr>
              <a:t>“ 2 triangles, 3 circles” </a:t>
            </a:r>
          </a:p>
          <a:p>
            <a:pPr marL="233676" marR="0" lvl="0" indent="-233676"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33676" marR="0" lvl="0" indent="-233676"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Point out that none of the shapes mentioned are fully drawn!</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Pattern recognition: We have learned to identify them by being exposed to the shapes, by practicing and by being corrected (immediate feedback)…remember how you teach a child shapes!</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Abstraction: We look for certain essential characteristics…</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If the title of the slide had been “classic computer games” or you grew up only looking at video games, what would you see? Pacman!</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p:txBody>
      </p:sp>
      <p:sp>
        <p:nvSpPr>
          <p:cNvPr id="414" name="Shape 41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12</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0" name="Shape 42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The remaining concept is logic!</a:t>
            </a:r>
          </a:p>
        </p:txBody>
      </p:sp>
      <p:sp>
        <p:nvSpPr>
          <p:cNvPr id="421" name="Shape 42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13</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7" name="Shape 447"/>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Logic is using what we know to analyze what we observe and predict what should occur: cause and effect.</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fr-CA" sz="1200" b="0" i="0" u="sng" strike="noStrike" cap="none">
                <a:solidFill>
                  <a:schemeClr val="dk1"/>
                </a:solidFill>
                <a:latin typeface="Calibri"/>
                <a:ea typeface="Calibri"/>
                <a:cs typeface="Calibri"/>
                <a:sym typeface="Calibri"/>
              </a:rPr>
              <a:t>Computational thinking challenge: </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Show the challenge and ask immediately “Is this a simple question?”</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448" name="Shape 44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14</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4" name="Shape 454"/>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sng" strike="noStrike" cap="none">
                <a:solidFill>
                  <a:schemeClr val="dk1"/>
                </a:solidFill>
                <a:latin typeface="Calibri"/>
                <a:ea typeface="Calibri"/>
                <a:cs typeface="Calibri"/>
                <a:sym typeface="Calibri"/>
              </a:rPr>
              <a:t>What about looking at it differently?</a:t>
            </a:r>
            <a:br>
              <a:rPr lang="fr-CA" sz="1200" b="0" i="0"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Let’s change the formatting…</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55" name="Shape 45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15</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1" name="Shape 46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sng" strike="noStrike" cap="none">
                <a:solidFill>
                  <a:schemeClr val="dk1"/>
                </a:solidFill>
                <a:latin typeface="Calibri"/>
                <a:ea typeface="Calibri"/>
                <a:cs typeface="Calibri"/>
                <a:sym typeface="Calibri"/>
              </a:rPr>
              <a:t>What about looking at it differently?</a:t>
            </a:r>
            <a:br>
              <a:rPr lang="fr-CA" sz="1200" b="0" i="0"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can change the formatting some more:</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Which do you find easier to understand: the first or the second organization of information? Why?</a:t>
            </a:r>
            <a:br>
              <a:rPr lang="fr-CA" sz="1200" b="0"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
            </a:r>
            <a:br>
              <a:rPr lang="fr-CA" sz="1200" b="1"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Now let’s solve it! </a:t>
            </a:r>
            <a:r>
              <a:rPr lang="fr-CA" sz="1200" b="1" i="1" u="none" strike="noStrike" cap="none">
                <a:solidFill>
                  <a:schemeClr val="dk1"/>
                </a:solidFill>
                <a:latin typeface="Calibri"/>
                <a:ea typeface="Calibri"/>
                <a:cs typeface="Calibri"/>
                <a:sym typeface="Calibri"/>
              </a:rPr>
              <a:t>Let the participants work it out,</a:t>
            </a:r>
            <a:r>
              <a:rPr lang="fr-CA" sz="1200" b="1" i="0" u="none" strike="noStrike" cap="none">
                <a:solidFill>
                  <a:schemeClr val="dk1"/>
                </a:solidFill>
                <a:latin typeface="Calibri"/>
                <a:ea typeface="Calibri"/>
                <a:cs typeface="Calibri"/>
                <a:sym typeface="Calibri"/>
              </a:rPr>
              <a:t/>
            </a:r>
            <a:br>
              <a:rPr lang="fr-CA" sz="1200" b="1"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Raise your hand when you’re ready…(gives everyone a bit of time)</a:t>
            </a:r>
            <a:br>
              <a:rPr lang="fr-CA" sz="1200" b="1"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 </a:t>
            </a:r>
            <a:br>
              <a:rPr lang="fr-CA" sz="1200" b="1"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There are two ways to solve it: start with “tomorrow” and work your way up, or start from “the day after” and work your way down.</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Answer: it’s today = Friday!</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Did you notice the pattern?</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“day after + day before” and then </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“day before + tomorrow” which can be substituted with “day before + day after”</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so these two lines cancel each other out...</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Indenting allows you to see the “inside-out”, “bottom-up” possibilities more easily and is something that is widely used in computer programming languages as a way to organise the code.</a:t>
            </a:r>
          </a:p>
        </p:txBody>
      </p:sp>
      <p:sp>
        <p:nvSpPr>
          <p:cNvPr id="462" name="Shape 46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16</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8" name="Shape 468"/>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Now that you’ve worked through it and solved it, here’s one final way of looking at it.</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Let’s change the formatting slightly…</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Adding parentheses is a concise way of decomposing the problem, each set indicates a new line (and an indentation)…</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How is this useful?  (go to next slide)</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469" name="Shape 46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17</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sng" strike="noStrike" cap="none">
                <a:solidFill>
                  <a:schemeClr val="dk1"/>
                </a:solidFill>
                <a:latin typeface="Calibri"/>
                <a:ea typeface="Calibri"/>
                <a:cs typeface="Calibri"/>
                <a:sym typeface="Calibri"/>
              </a:rPr>
              <a:t>(Computational thinking challenge: recap)</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Let’s recap: Is this a simple problem to solve now?</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Note I asked whether it was simple, not whether it was easy…</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You have worked through it and learned how to do it: it may not be easy but it has become simple.</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Now when you are given a similar problem, you have various strategies to solve it…</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Write it out again on different lines or….put in the parentheses and remember that they represent new lines.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So now, you can go home and figure out the problem with parentheses - that’s right practice will always help consolidate learning!</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What have you gained from working on this complex problem?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have improved our skills in decomposition, logic and pattern recognition and learned a new algorithm to solve the problem the next time a similar problem is encountered…</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Yes, all with one small and complex challenge and a little help!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476" name="Shape 47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18</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Additional computational thinking challenge- if time permits.</a:t>
            </a:r>
          </a:p>
        </p:txBody>
      </p:sp>
      <p:sp>
        <p:nvSpPr>
          <p:cNvPr id="483" name="Shape 48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19</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95" name="Shape 29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By adding 1 to 200 we get 201,  2 to 199 we get 201, etc.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This gives us a pattern that from which we can create a simple algorithm:  into a simple formula 201 x 100 (pairs).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Solving this problem uses decomposition, logic and pattern recognition.  We’ve reduced a very long algorithm, into a much simpler efficient one through Computational Thinking. </a:t>
            </a:r>
          </a:p>
        </p:txBody>
      </p:sp>
      <p:sp>
        <p:nvSpPr>
          <p:cNvPr id="490" name="Shape 490"/>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20</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If we add 1 to 200 we get 201,  2 to 199 we get 201, etc.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This gives us a pattern that from which we can create a simple algorithm:  into a simple formula 201 x 100 (pairs).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Solving this problem uses decomposition, logic and pattern recognition.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We’ve found an efficient algorithm through Computational Thinking.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have improved our skills in decomposition, logic and pattern recognition and learned a new algorithm to solve a similar problem the next time it is encountered</a:t>
            </a:r>
          </a:p>
        </p:txBody>
      </p:sp>
      <p:sp>
        <p:nvSpPr>
          <p:cNvPr id="497" name="Shape 49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21</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 </a:t>
            </a:r>
          </a:p>
          <a:p>
            <a:pPr marL="0" marR="0" lvl="0" indent="0" algn="l" rtl="0">
              <a:spcBef>
                <a:spcPts val="0"/>
              </a:spcBef>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Practices focus on the process of thinking and learning, moving beyond the “what” you are learning to the “how” you are learning.</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504" name="Shape 50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22</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1" i="0" u="none" strike="noStrike" cap="none">
                <a:solidFill>
                  <a:schemeClr val="dk1"/>
                </a:solidFill>
                <a:latin typeface="Calibri"/>
                <a:ea typeface="Calibri"/>
                <a:cs typeface="Calibri"/>
                <a:sym typeface="Calibri"/>
              </a:rPr>
              <a:t>Let’s look at the practices…</a:t>
            </a:r>
          </a:p>
        </p:txBody>
      </p:sp>
      <p:sp>
        <p:nvSpPr>
          <p:cNvPr id="511" name="Shape 51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23</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Adults (and especially teachers) employ these practices all the time!</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What are examples of these practices in day-to-day life?</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Experimenting: </a:t>
            </a:r>
            <a:r>
              <a:rPr lang="fr-CA" sz="1600" b="0" i="0" u="sng" strike="noStrike" cap="none">
                <a:solidFill>
                  <a:schemeClr val="dk1"/>
                </a:solidFill>
                <a:latin typeface="Calibri"/>
                <a:ea typeface="Calibri"/>
                <a:cs typeface="Calibri"/>
                <a:sym typeface="Calibri"/>
              </a:rPr>
              <a:t/>
            </a:r>
            <a:br>
              <a:rPr lang="fr-CA" sz="1600" b="0" i="0" u="sng"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Cooking/Baking: improving a recipe, trying different combinations…</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Collaboration: </a:t>
            </a:r>
            <a:br>
              <a:rPr lang="fr-CA" sz="1600" b="0" i="1" u="sng"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For most things in life, you collaborate with others.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
            </a:r>
            <a:br>
              <a:rPr lang="fr-CA" sz="1600" b="0" i="0" u="none" strike="noStrike" cap="none">
                <a:solidFill>
                  <a:schemeClr val="dk1"/>
                </a:solidFill>
                <a:latin typeface="Calibri"/>
                <a:ea typeface="Calibri"/>
                <a:cs typeface="Calibri"/>
                <a:sym typeface="Calibri"/>
              </a:rPr>
            </a:br>
            <a:r>
              <a:rPr lang="fr-CA"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We usually plan things out when tasks are complex or unfamiliar.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It is important to have a clear idea of what you are trying to accomplish.</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Debugging: </a:t>
            </a:r>
            <a:r>
              <a:rPr lang="fr-CA" sz="1600" b="0" i="0" u="none" strike="noStrike" cap="none">
                <a:solidFill>
                  <a:schemeClr val="dk1"/>
                </a:solidFill>
                <a:latin typeface="Calibri"/>
                <a:ea typeface="Calibri"/>
                <a:cs typeface="Calibri"/>
                <a:sym typeface="Calibri"/>
              </a:rPr>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538" name="Shape 53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24</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220104" marR="0" lvl="0" indent="-220104" algn="l" rtl="0">
              <a:lnSpc>
                <a:spcPct val="125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Things rarely (if ever) work just as imagined, it is critical fro designers to develop strategies for dealing with - and anticipating – anticipating problems.</a:t>
            </a:r>
          </a:p>
          <a:p>
            <a:pPr marL="220104" marR="0" lvl="0" indent="-220104" algn="l" rtl="0">
              <a:lnSpc>
                <a:spcPct val="125000"/>
              </a:lnSpc>
              <a:spcBef>
                <a:spcPts val="0"/>
              </a:spcBef>
              <a:spcAft>
                <a:spcPts val="0"/>
              </a:spcAft>
              <a:buClr>
                <a:schemeClr val="dk1"/>
              </a:buClr>
              <a:buSzPct val="25000"/>
              <a:buFont typeface="Calibri"/>
              <a:buNone/>
            </a:pPr>
            <a:endParaRPr sz="1200" b="1" i="0" u="sng"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fr-CA" sz="1200" b="1" i="0" u="sng" strike="noStrike" cap="none">
                <a:solidFill>
                  <a:srgbClr val="000000"/>
                </a:solidFill>
                <a:latin typeface="Arial"/>
                <a:ea typeface="Arial"/>
                <a:cs typeface="Arial"/>
                <a:sym typeface="Arial"/>
              </a:rPr>
              <a:t>A little trivia:</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This is  the very first instance of a computer bug: a moth found in the computer - from Grace Hopper’s blog</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Grace Hopper, a famous computer scientist, is credited for coining the term “debugging”. </a:t>
            </a:r>
            <a:br>
              <a:rPr lang="fr-CA" sz="1200" b="0" i="0" u="none" strike="noStrike" cap="none">
                <a:solidFill>
                  <a:srgbClr val="000000"/>
                </a:solidFill>
                <a:latin typeface="Arial"/>
                <a:ea typeface="Arial"/>
                <a:cs typeface="Arial"/>
                <a:sym typeface="Arial"/>
              </a:rPr>
            </a:br>
            <a:r>
              <a:rPr lang="fr-CA" sz="1200" b="0" i="0" u="none" strike="noStrike" cap="none">
                <a:solidFill>
                  <a:srgbClr val="000000"/>
                </a:solidFill>
                <a:latin typeface="Arial"/>
                <a:ea typeface="Arial"/>
                <a:cs typeface="Arial"/>
                <a:sym typeface="Arial"/>
              </a:rPr>
              <a:t>In Computer programming, debugging means getting rid of problems in the code. </a:t>
            </a:r>
            <a:br>
              <a:rPr lang="fr-CA" sz="1200" b="0" i="0" u="none" strike="noStrike" cap="none">
                <a:solidFill>
                  <a:srgbClr val="000000"/>
                </a:solidFill>
                <a:latin typeface="Arial"/>
                <a:ea typeface="Arial"/>
                <a:cs typeface="Arial"/>
                <a:sym typeface="Arial"/>
              </a:rPr>
            </a:br>
            <a:r>
              <a:rPr lang="fr-CA" sz="1200" b="0" i="0" u="none" strike="noStrike" cap="none">
                <a:solidFill>
                  <a:srgbClr val="000000"/>
                </a:solidFill>
                <a:latin typeface="Arial"/>
                <a:ea typeface="Arial"/>
                <a:cs typeface="Arial"/>
                <a:sym typeface="Arial"/>
              </a:rPr>
              <a:t>One of Grace Hopper’s computer glitches was actually being caused by a moth in the back of her computer! </a:t>
            </a:r>
            <a:br>
              <a:rPr lang="fr-CA" sz="1200" b="0" i="0" u="none" strike="noStrike" cap="none">
                <a:solidFill>
                  <a:srgbClr val="000000"/>
                </a:solidFill>
                <a:latin typeface="Arial"/>
                <a:ea typeface="Arial"/>
                <a:cs typeface="Arial"/>
                <a:sym typeface="Arial"/>
              </a:rPr>
            </a:br>
            <a:r>
              <a:rPr lang="fr-CA" sz="1200" b="0" i="0" u="none" strike="noStrike" cap="none">
                <a:solidFill>
                  <a:srgbClr val="000000"/>
                </a:solidFill>
                <a:latin typeface="Arial"/>
                <a:ea typeface="Arial"/>
                <a:cs typeface="Arial"/>
                <a:sym typeface="Arial"/>
              </a:rPr>
              <a:t>Debugging has become a very important programming technique because the more code there is, the more potential for bugs there are!</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buClr>
                <a:srgbClr val="000000"/>
              </a:buClr>
              <a:buSzPct val="25000"/>
              <a:buFont typeface="Arial"/>
              <a:buNone/>
            </a:pPr>
            <a:r>
              <a:rPr lang="fr-CA" sz="1200" b="0" i="0" u="none" strike="noStrike" cap="none">
                <a:solidFill>
                  <a:srgbClr val="000000"/>
                </a:solidFill>
                <a:latin typeface="Arial"/>
                <a:ea typeface="Arial"/>
                <a:cs typeface="Arial"/>
                <a:sym typeface="Arial"/>
              </a:rPr>
              <a:t>Computer programmers usually say: </a:t>
            </a:r>
            <a:r>
              <a:rPr lang="fr-CA" sz="1200" b="0" i="1" u="none" strike="noStrike" cap="none">
                <a:solidFill>
                  <a:srgbClr val="000000"/>
                </a:solidFill>
                <a:latin typeface="Arial"/>
                <a:ea typeface="Arial"/>
                <a:cs typeface="Arial"/>
                <a:sym typeface="Arial"/>
              </a:rPr>
              <a:t>If your program runs perfectly the first time, ask yourself the question “Why did it work?”</a:t>
            </a:r>
          </a:p>
        </p:txBody>
      </p:sp>
      <p:sp>
        <p:nvSpPr>
          <p:cNvPr id="547" name="Shape 54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25</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5" name="Shape 55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are surrounded by technology and interactive media however, most of our experiences are as consumers.</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Developing computational thinking practices and learning the concepts leads to insights and perspectives about technology.</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1" i="0" u="sng" strike="noStrike" cap="none">
                <a:solidFill>
                  <a:schemeClr val="dk1"/>
                </a:solidFill>
                <a:latin typeface="Calibri"/>
                <a:ea typeface="Calibri"/>
                <a:cs typeface="Calibri"/>
                <a:sym typeface="Calibri"/>
              </a:rPr>
              <a:t>Perspectives:</a:t>
            </a:r>
          </a:p>
          <a:p>
            <a:pPr marL="0" marR="0" lvl="0" indent="0" algn="l" rtl="0">
              <a:lnSpc>
                <a:spcPct val="100000"/>
              </a:lnSpc>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
            </a:r>
            <a:br>
              <a:rPr lang="fr-CA" sz="1200" b="0" i="1"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
            </a:r>
            <a:br>
              <a:rPr lang="fr-CA" sz="1200" b="0" i="1" u="none" strike="noStrike" cap="none">
                <a:solidFill>
                  <a:schemeClr val="dk1"/>
                </a:solidFill>
                <a:latin typeface="Calibri"/>
                <a:ea typeface="Calibri"/>
                <a:cs typeface="Calibri"/>
                <a:sym typeface="Calibri"/>
              </a:rPr>
            </a:br>
            <a:r>
              <a:rPr lang="fr-CA" sz="1200" b="0" i="1" u="sng" strike="noStrike" cap="none">
                <a:solidFill>
                  <a:schemeClr val="dk1"/>
                </a:solidFill>
                <a:latin typeface="Calibri"/>
                <a:ea typeface="Calibri"/>
                <a:cs typeface="Calibri"/>
                <a:sym typeface="Calibri"/>
              </a:rPr>
              <a:t>Expressing</a:t>
            </a:r>
            <a:r>
              <a:rPr lang="fr-CA" sz="1200" b="0" i="0" u="none" strike="noStrike" cap="none">
                <a:solidFill>
                  <a:schemeClr val="dk1"/>
                </a:solidFill>
                <a:latin typeface="Calibri"/>
                <a:ea typeface="Calibri"/>
                <a:cs typeface="Calibri"/>
                <a:sym typeface="Calibri"/>
              </a:rPr>
              <a:t>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Computer programming can be a means of expressing oneself because it is a tool, it can be used in many different ways (web pages, art, music, games, etc…) just like a pencil can be used to write a report or draw a picture.</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“I can create” and “I can express my ideas through this new medium”</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fr-CA" sz="1200" b="0" i="1" u="sng" strike="noStrike" cap="none">
                <a:solidFill>
                  <a:schemeClr val="dk1"/>
                </a:solidFill>
                <a:latin typeface="Calibri"/>
                <a:ea typeface="Calibri"/>
                <a:cs typeface="Calibri"/>
                <a:sym typeface="Calibri"/>
              </a:rPr>
              <a:t>Understanding</a:t>
            </a:r>
          </a:p>
          <a:p>
            <a:pPr marL="0" marR="0" lvl="0" indent="0" algn="l" rtl="0">
              <a:spcBef>
                <a:spcPts val="0"/>
              </a:spcBef>
              <a:spcAft>
                <a:spcPts val="0"/>
              </a:spcAft>
              <a:buClr>
                <a:schemeClr val="accent3"/>
              </a:buClr>
              <a:buSzPct val="25000"/>
              <a:buFont typeface="Arial"/>
              <a:buNone/>
            </a:pPr>
            <a:r>
              <a:rPr lang="fr-CA" sz="1200" b="0" i="0" u="none" strike="noStrike" cap="none">
                <a:solidFill>
                  <a:schemeClr val="dk1"/>
                </a:solidFill>
                <a:latin typeface="Calibri"/>
                <a:ea typeface="Calibri"/>
                <a:cs typeface="Calibri"/>
                <a:sym typeface="Calibri"/>
              </a:rPr>
              <a:t>Creating awareness to be better able to understand today’s socio-techno reality.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Being able to recognize and use some of the tools that create this reality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fr-CA" sz="1200" b="0" i="1" u="sng" strike="noStrike" cap="none">
                <a:solidFill>
                  <a:schemeClr val="dk1"/>
                </a:solidFill>
                <a:latin typeface="Calibri"/>
                <a:ea typeface="Calibri"/>
                <a:cs typeface="Calibri"/>
                <a:sym typeface="Calibri"/>
              </a:rPr>
              <a:t>Connecting</a:t>
            </a:r>
            <a:br>
              <a:rPr lang="fr-CA" sz="1200" b="0" i="1"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Creativity and learning are deeply social practices.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Computational thinking facilitate being able to reach out to others in a new ways: creating with others and creating for other.</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56" name="Shape 55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26</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fr-CA" sz="1200" b="1" i="0" u="none" strike="noStrike" cap="none">
                <a:solidFill>
                  <a:schemeClr val="dk1"/>
                </a:solidFill>
                <a:latin typeface="Calibri"/>
                <a:ea typeface="Calibri"/>
                <a:cs typeface="Calibri"/>
                <a:sym typeface="Calibri"/>
              </a:rPr>
              <a:t>Let’s take a look at the perspectives…</a:t>
            </a:r>
            <a:r>
              <a:rPr lang="fr-CA" sz="1200" b="1" i="0" u="sng" strike="noStrike" cap="none">
                <a:solidFill>
                  <a:schemeClr val="dk1"/>
                </a:solidFill>
                <a:latin typeface="Calibri"/>
                <a:ea typeface="Calibri"/>
                <a:cs typeface="Calibri"/>
                <a:sym typeface="Calibri"/>
              </a:rPr>
              <a:t/>
            </a:r>
            <a:br>
              <a:rPr lang="fr-CA" sz="1200" b="1" i="0" u="sng" strike="noStrike" cap="none">
                <a:solidFill>
                  <a:schemeClr val="dk1"/>
                </a:solidFill>
                <a:latin typeface="Calibri"/>
                <a:ea typeface="Calibri"/>
                <a:cs typeface="Calibri"/>
                <a:sym typeface="Calibri"/>
              </a:rPr>
            </a:br>
            <a:r>
              <a:rPr lang="fr-CA" sz="1200" b="1" i="0" u="sng" strike="noStrike" cap="none">
                <a:solidFill>
                  <a:schemeClr val="dk1"/>
                </a:solidFill>
                <a:latin typeface="Calibri"/>
                <a:ea typeface="Calibri"/>
                <a:cs typeface="Calibri"/>
                <a:sym typeface="Calibri"/>
              </a:rPr>
              <a:t/>
            </a:r>
            <a:br>
              <a:rPr lang="fr-CA" sz="1200" b="1" i="0" u="sng" strike="noStrike" cap="none">
                <a:solidFill>
                  <a:schemeClr val="dk1"/>
                </a:solidFill>
                <a:latin typeface="Calibri"/>
                <a:ea typeface="Calibri"/>
                <a:cs typeface="Calibri"/>
                <a:sym typeface="Calibri"/>
              </a:rPr>
            </a:br>
            <a:r>
              <a:rPr lang="fr-CA" sz="1200" b="1" i="0" u="sng" strike="noStrike" cap="none">
                <a:solidFill>
                  <a:schemeClr val="dk1"/>
                </a:solidFill>
                <a:latin typeface="Calibri"/>
                <a:ea typeface="Calibri"/>
                <a:cs typeface="Calibri"/>
                <a:sym typeface="Calibri"/>
              </a:rPr>
              <a:t/>
            </a:r>
            <a:br>
              <a:rPr lang="fr-CA" sz="1200" b="1" i="0" u="sng" strike="noStrike" cap="none">
                <a:solidFill>
                  <a:schemeClr val="dk1"/>
                </a:solidFill>
                <a:latin typeface="Calibri"/>
                <a:ea typeface="Calibri"/>
                <a:cs typeface="Calibri"/>
                <a:sym typeface="Calibri"/>
              </a:rPr>
            </a:br>
            <a:r>
              <a:rPr lang="fr-CA" sz="1200" b="1"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1" u="sng" strike="noStrike" cap="none">
                <a:solidFill>
                  <a:schemeClr val="dk1"/>
                </a:solidFill>
                <a:latin typeface="Calibri"/>
                <a:ea typeface="Calibri"/>
                <a:cs typeface="Calibri"/>
                <a:sym typeface="Calibri"/>
              </a:rPr>
              <a:t>Expressing</a:t>
            </a:r>
            <a:r>
              <a:rPr lang="fr-CA" sz="1200" b="0" i="0" u="none" strike="noStrike" cap="none">
                <a:solidFill>
                  <a:schemeClr val="dk1"/>
                </a:solidFill>
                <a:latin typeface="Calibri"/>
                <a:ea typeface="Calibri"/>
                <a:cs typeface="Calibri"/>
                <a:sym typeface="Calibri"/>
              </a:rPr>
              <a:t>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Computer programming can be a means of expressing oneself because it is a tool, it can be used in many different ways (web pages, art, music, games, etc…) just like a pencil can be used to write a report or draw a picture.</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“I can create” and “I can express my ideas through this new medium”</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fr-CA" sz="1200" b="0" i="1" u="sng" strike="noStrike" cap="none">
                <a:solidFill>
                  <a:schemeClr val="dk1"/>
                </a:solidFill>
                <a:latin typeface="Calibri"/>
                <a:ea typeface="Calibri"/>
                <a:cs typeface="Calibri"/>
                <a:sym typeface="Calibri"/>
              </a:rPr>
              <a:t>Understanding</a:t>
            </a:r>
          </a:p>
          <a:p>
            <a:pPr marL="0" marR="0" lvl="0" indent="0" algn="l" rtl="0">
              <a:spcBef>
                <a:spcPts val="0"/>
              </a:spcBef>
              <a:spcAft>
                <a:spcPts val="0"/>
              </a:spcAft>
              <a:buClr>
                <a:schemeClr val="accent3"/>
              </a:buClr>
              <a:buSzPct val="25000"/>
              <a:buFont typeface="Arial"/>
              <a:buNone/>
            </a:pPr>
            <a:r>
              <a:rPr lang="fr-CA" sz="1200" b="0" i="0" u="none" strike="noStrike" cap="none">
                <a:solidFill>
                  <a:schemeClr val="dk1"/>
                </a:solidFill>
                <a:latin typeface="Calibri"/>
                <a:ea typeface="Calibri"/>
                <a:cs typeface="Calibri"/>
                <a:sym typeface="Calibri"/>
              </a:rPr>
              <a:t>Creating awareness to be better able to understand today’s socio-techno reality.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Being able to recognize and use some of the tools that create this reality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fr-CA" sz="1200" b="0" i="1" u="sng" strike="noStrike" cap="none">
                <a:solidFill>
                  <a:schemeClr val="dk1"/>
                </a:solidFill>
                <a:latin typeface="Calibri"/>
                <a:ea typeface="Calibri"/>
                <a:cs typeface="Calibri"/>
                <a:sym typeface="Calibri"/>
              </a:rPr>
              <a:t>Connecting</a:t>
            </a:r>
            <a:br>
              <a:rPr lang="fr-CA" sz="1200" b="0" i="1"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Creativity and learning are deeply social practices.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Computational thinking facilitate being able to reach out to others in a new ways: creating with others and creating for other.</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63" name="Shape 56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27</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9" name="Shape 589"/>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Learning computer programming or “learning to code” is one of the ways that we put concepts into action (practices) and gain important insights and perspectives  about how we can best use technology.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The goal of learning to code (a skill) , should be to develop computational thinking (the competence) and spark a growth in perspectives such as:</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Programming can be used as a means of expression,</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Learning to code can lead to better understanding of socio-techno reality and help us learn and negotiate those realities</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Allows us to look further to seek connections: whether it be for help, to find people who share ideas with, to communicate, etc…</a:t>
            </a:r>
          </a:p>
        </p:txBody>
      </p:sp>
      <p:sp>
        <p:nvSpPr>
          <p:cNvPr id="590" name="Shape 590"/>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28</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6" name="Shape 596"/>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97" name="Shape 59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29</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Computational thinking is a way of thinking that helps us to better understand how we can use the tool called “computer”.</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Computers can be used to do a multitude of things: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Solve problems.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Display data in various formats (visual, audio, force-feedback)</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Animations (Pixar, Disney, Dreamworks, etc….)</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Create games.</a:t>
            </a:r>
          </a:p>
          <a:p>
            <a:pPr marL="0" marR="0" lvl="0" indent="0" algn="l" rtl="0">
              <a:spcBef>
                <a:spcPts val="0"/>
              </a:spcBef>
              <a:spcAft>
                <a:spcPts val="0"/>
              </a:spcAft>
              <a:buClr>
                <a:schemeClr val="dk1"/>
              </a:buClr>
              <a:buSzPct val="25000"/>
              <a:buFont typeface="Calibri"/>
              <a:buChar char="-"/>
            </a:pPr>
            <a:r>
              <a:rPr lang="fr-CA" sz="1200" b="0" i="0" u="none" strike="noStrike" cap="none">
                <a:solidFill>
                  <a:schemeClr val="dk1"/>
                </a:solidFill>
                <a:latin typeface="Calibri"/>
                <a:ea typeface="Calibri"/>
                <a:cs typeface="Calibri"/>
                <a:sym typeface="Calibri"/>
              </a:rPr>
              <a:t> Enable new ways to collaborate.</a:t>
            </a:r>
          </a:p>
          <a:p>
            <a:pPr marL="0" marR="0" lvl="0" indent="0" algn="l" rtl="0">
              <a:spcBef>
                <a:spcPts val="0"/>
              </a:spcBef>
              <a:spcAft>
                <a:spcPts val="0"/>
              </a:spcAft>
              <a:buClr>
                <a:schemeClr val="dk1"/>
              </a:buClr>
              <a:buSzPct val="25000"/>
              <a:buFont typeface="Calibri"/>
              <a:buChar char="-"/>
            </a:pPr>
            <a:r>
              <a:rPr lang="fr-CA" sz="1200" b="0" i="0" u="none" strike="noStrike" cap="none">
                <a:solidFill>
                  <a:schemeClr val="dk1"/>
                </a:solidFill>
                <a:latin typeface="Calibri"/>
                <a:ea typeface="Calibri"/>
                <a:cs typeface="Calibri"/>
                <a:sym typeface="Calibri"/>
              </a:rPr>
              <a:t> Interact with the world (real and virtual)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3" name="Shape 30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3" name="Shape 603"/>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04" name="Shape 60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30</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0" name="Shape 63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31" name="Shape 63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31</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Ask the question to the audience and ask people to raise their hands in they think “Yes”, “No”, “Not Sure”.</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The answer is “No”. Computers do not have brains, they do what someone has told them to do: the instructions are the software running on the computer. If a computer “appears” to think, it is simply processing vast quantities of information very quickly.</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So computational thinking does not mean thinking like a computer since computers don’t have brains.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fr-CA" sz="1200" b="1" i="0" u="sng" strike="noStrike" cap="none">
                <a:solidFill>
                  <a:schemeClr val="dk1"/>
                </a:solidFill>
                <a:latin typeface="Calibri"/>
                <a:ea typeface="Calibri"/>
                <a:cs typeface="Calibri"/>
                <a:sym typeface="Calibri"/>
              </a:rPr>
              <a:t>Instructor notes</a:t>
            </a:r>
            <a:br>
              <a:rPr lang="fr-CA" sz="1200" b="1" i="0" u="sng" strike="noStrike" cap="none">
                <a:solidFill>
                  <a:schemeClr val="dk1"/>
                </a:solidFill>
                <a:latin typeface="Calibri"/>
                <a:ea typeface="Calibri"/>
                <a:cs typeface="Calibri"/>
                <a:sym typeface="Calibri"/>
              </a:rPr>
            </a:br>
            <a:r>
              <a:rPr lang="fr-CA" sz="1200" b="1" i="0" u="sng" strike="noStrike" cap="none">
                <a:solidFill>
                  <a:schemeClr val="dk1"/>
                </a:solidFill>
                <a:latin typeface="Calibri"/>
                <a:ea typeface="Calibri"/>
                <a:cs typeface="Calibri"/>
                <a:sym typeface="Calibri"/>
              </a:rPr>
              <a:t/>
            </a:r>
            <a:br>
              <a:rPr lang="fr-CA" sz="1200" b="1" i="0" u="sng"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Introduce this as the big picture. </a:t>
            </a:r>
            <a:br>
              <a:rPr lang="fr-CA" sz="1200" b="0" i="1"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Concepts</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7" name="Shape 31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5</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INSTRUCTOR SUMMARY ONLY (the concepts are explained on separate slides).</a:t>
            </a:r>
            <a:r>
              <a:rPr lang="fr-CA" sz="1200" b="0" i="0" u="sng" strike="noStrike" cap="none">
                <a:solidFill>
                  <a:schemeClr val="dk1"/>
                </a:solidFill>
                <a:latin typeface="Calibri"/>
                <a:ea typeface="Calibri"/>
                <a:cs typeface="Calibri"/>
                <a:sym typeface="Calibri"/>
              </a:rPr>
              <a:t/>
            </a:r>
            <a:br>
              <a:rPr lang="fr-CA" sz="1200" b="0" i="0" u="sng" strike="noStrike" cap="none">
                <a:solidFill>
                  <a:schemeClr val="dk1"/>
                </a:solidFill>
                <a:latin typeface="Calibri"/>
                <a:ea typeface="Calibri"/>
                <a:cs typeface="Calibri"/>
                <a:sym typeface="Calibri"/>
              </a:rPr>
            </a:br>
            <a:r>
              <a:rPr lang="fr-CA" sz="1200" b="0" i="0" u="sng" strike="noStrike" cap="none">
                <a:solidFill>
                  <a:schemeClr val="dk1"/>
                </a:solidFill>
                <a:latin typeface="Calibri"/>
                <a:ea typeface="Calibri"/>
                <a:cs typeface="Calibri"/>
                <a:sym typeface="Calibri"/>
              </a:rPr>
              <a:t/>
            </a:r>
            <a:br>
              <a:rPr lang="fr-CA" sz="1200" b="0" i="0" u="sng" strike="noStrike" cap="none">
                <a:solidFill>
                  <a:schemeClr val="dk1"/>
                </a:solidFill>
                <a:latin typeface="Calibri"/>
                <a:ea typeface="Calibri"/>
                <a:cs typeface="Calibri"/>
                <a:sym typeface="Calibri"/>
              </a:rPr>
            </a:br>
            <a:r>
              <a:rPr lang="fr-CA" sz="1200" b="0" i="0" u="sng" strike="noStrike" cap="none">
                <a:solidFill>
                  <a:schemeClr val="dk1"/>
                </a:solidFill>
                <a:latin typeface="Calibri"/>
                <a:ea typeface="Calibri"/>
                <a:cs typeface="Calibri"/>
                <a:sym typeface="Calibri"/>
              </a:rPr>
              <a:t>Concepts</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Abstraction: keeping essential characteristics/information (from the Latin “</a:t>
            </a:r>
            <a:r>
              <a:rPr lang="fr-CA" sz="1200" b="0" i="1" u="none" strike="noStrike" cap="none">
                <a:solidFill>
                  <a:schemeClr val="dk1"/>
                </a:solidFill>
                <a:latin typeface="Calibri"/>
                <a:ea typeface="Calibri"/>
                <a:cs typeface="Calibri"/>
                <a:sym typeface="Calibri"/>
              </a:rPr>
              <a:t>abs” </a:t>
            </a:r>
            <a:r>
              <a:rPr lang="fr-CA" sz="1200" b="0" i="0" u="none" strike="noStrike" cap="none">
                <a:solidFill>
                  <a:schemeClr val="dk1"/>
                </a:solidFill>
                <a:latin typeface="Calibri"/>
                <a:ea typeface="Calibri"/>
                <a:cs typeface="Calibri"/>
                <a:sym typeface="Calibri"/>
              </a:rPr>
              <a:t>- away from and “</a:t>
            </a:r>
            <a:r>
              <a:rPr lang="fr-CA" sz="1200" b="0" i="1" u="none" strike="noStrike" cap="none">
                <a:solidFill>
                  <a:schemeClr val="dk1"/>
                </a:solidFill>
                <a:latin typeface="Calibri"/>
                <a:ea typeface="Calibri"/>
                <a:cs typeface="Calibri"/>
                <a:sym typeface="Calibri"/>
              </a:rPr>
              <a:t>trahere</a:t>
            </a:r>
            <a:r>
              <a:rPr lang="fr-CA" sz="1200" b="0" i="0" u="none" strike="noStrike" cap="none">
                <a:solidFill>
                  <a:schemeClr val="dk1"/>
                </a:solidFill>
                <a:latin typeface="Calibri"/>
                <a:ea typeface="Calibri"/>
                <a:cs typeface="Calibri"/>
                <a:sym typeface="Calibri"/>
              </a:rPr>
              <a:t>” -draw)</a:t>
            </a:r>
          </a:p>
          <a:p>
            <a:pPr marL="0" marR="0" lvl="0" indent="0" algn="l" rtl="0">
              <a:spcBef>
                <a:spcPts val="0"/>
              </a:spcBef>
              <a:spcAft>
                <a:spcPts val="0"/>
              </a:spcAft>
              <a:buClr>
                <a:schemeClr val="accent3"/>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Arial"/>
              <a:buNone/>
            </a:pPr>
            <a:r>
              <a:rPr lang="fr-CA" sz="1200" b="0" i="1" u="none" strike="noStrike" cap="none">
                <a:solidFill>
                  <a:schemeClr val="dk1"/>
                </a:solidFill>
                <a:latin typeface="Calibri"/>
                <a:ea typeface="Calibri"/>
                <a:cs typeface="Calibri"/>
                <a:sym typeface="Calibri"/>
              </a:rPr>
              <a:t>Concepts are put into action through practices. </a:t>
            </a:r>
            <a:br>
              <a:rPr lang="fr-CA" sz="1200" b="0" i="1"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This leads to insights and perspectives about technology that we may not have otherwise.</a:t>
            </a:r>
          </a:p>
        </p:txBody>
      </p:sp>
      <p:sp>
        <p:nvSpPr>
          <p:cNvPr id="344" name="Shape 34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6</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What are examples of every day algorithms?</a:t>
            </a: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Following a recipe, brushing your teeth, getting dressed (yes you can put your socks on before your pants but underwear goes on before outerwear!), starting your car…</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Other examples:</a:t>
            </a:r>
          </a:p>
          <a:p>
            <a:pPr marL="220104" marR="0" lvl="0" indent="-220104" algn="l" rtl="0">
              <a:spcBef>
                <a:spcPts val="0"/>
              </a:spcBef>
              <a:spcAft>
                <a:spcPts val="0"/>
              </a:spcAft>
              <a:buClr>
                <a:srgbClr val="000000"/>
              </a:buClr>
              <a:buSzPct val="100000"/>
              <a:buFont typeface="Arial"/>
              <a:buChar char="•"/>
            </a:pPr>
            <a:r>
              <a:rPr lang="fr-CA" sz="1200" b="0" i="0" u="none" strike="noStrike" cap="none">
                <a:solidFill>
                  <a:srgbClr val="000000"/>
                </a:solidFill>
                <a:latin typeface="Calibri"/>
                <a:ea typeface="Calibri"/>
                <a:cs typeface="Calibri"/>
                <a:sym typeface="Calibri"/>
              </a:rPr>
              <a:t>Building with clear stages: snowman</a:t>
            </a:r>
          </a:p>
          <a:p>
            <a:pPr marL="220104" marR="0" lvl="0" indent="-220104" algn="l" rtl="0">
              <a:spcBef>
                <a:spcPts val="0"/>
              </a:spcBef>
              <a:spcAft>
                <a:spcPts val="0"/>
              </a:spcAft>
              <a:buClr>
                <a:srgbClr val="000000"/>
              </a:buClr>
              <a:buSzPct val="100000"/>
              <a:buFont typeface="Arial"/>
              <a:buChar char="•"/>
            </a:pPr>
            <a:r>
              <a:rPr lang="fr-CA" sz="1200" b="0" i="0" u="none" strike="noStrike" cap="none">
                <a:solidFill>
                  <a:srgbClr val="000000"/>
                </a:solidFill>
                <a:latin typeface="Calibri"/>
                <a:ea typeface="Calibri"/>
                <a:cs typeface="Calibri"/>
                <a:sym typeface="Calibri"/>
              </a:rPr>
              <a:t>bedtime/sleep routine</a:t>
            </a:r>
          </a:p>
          <a:p>
            <a:pPr marL="220104" marR="0" lvl="0" indent="-220104" algn="l" rtl="0">
              <a:spcBef>
                <a:spcPts val="0"/>
              </a:spcBef>
              <a:spcAft>
                <a:spcPts val="0"/>
              </a:spcAft>
              <a:buClr>
                <a:srgbClr val="000000"/>
              </a:buClr>
              <a:buSzPct val="100000"/>
              <a:buFont typeface="Arial"/>
              <a:buChar char="•"/>
            </a:pPr>
            <a:r>
              <a:rPr lang="fr-CA" sz="1200" b="0" i="0" u="none" strike="noStrike" cap="none">
                <a:solidFill>
                  <a:srgbClr val="000000"/>
                </a:solidFill>
                <a:latin typeface="Calibri"/>
                <a:ea typeface="Calibri"/>
                <a:cs typeface="Calibri"/>
                <a:sym typeface="Calibri"/>
              </a:rPr>
              <a:t>Planting a seed</a:t>
            </a:r>
          </a:p>
          <a:p>
            <a:pPr marL="220104" marR="0" lvl="0" indent="-220104" algn="l" rtl="0">
              <a:lnSpc>
                <a:spcPct val="115000"/>
              </a:lnSpc>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In a classroom, the one algorithm everyone needs to know and follow: What to do when the fire alarm sounds.</a:t>
            </a: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Let’s take a minute to make sure what everybody is operating from the same set of step-by-step instructions.  </a:t>
            </a: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What’s your fire drill?</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0" name="Shape 350"/>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7</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1" name="Shape 36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We all do this in our everyday lives, we are simply not conscious of it.</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Example: “Teach the class” that is a complex problem…</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Question: How do you break it down into smaller parts? </a:t>
            </a: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Potential “simpler” parts…</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Plan your day</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Get to school</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Go to your class at a specific time</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Prepare your class/material</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Take attendance </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Start the class</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Is there a test today? Yes – give instructions.</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Etc..</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Being able to break a problem down into small parts is a very important skill. </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Can you think of a time recently when you broke a problem down to make it easier? </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Cleaning a room one section at a time, </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Making a snowman: make the pieces first and put them together</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puzzles: making the edges first</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murals: each person does a little part</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2" name="Shape 36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8</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0" name="Shape 37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We looked at algorithms and decomposition, next comes pattern recognition and abstraction</a:t>
            </a:r>
          </a:p>
        </p:txBody>
      </p:sp>
      <p:sp>
        <p:nvSpPr>
          <p:cNvPr id="371" name="Shape 37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9</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8"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59"/>
        <p:cNvGrpSpPr/>
        <p:nvPr/>
      </p:nvGrpSpPr>
      <p:grpSpPr>
        <a:xfrm>
          <a:off x="0" y="0"/>
          <a:ext cx="0" cy="0"/>
          <a:chOff x="0" y="0"/>
          <a:chExt cx="0" cy="0"/>
        </a:xfrm>
      </p:grpSpPr>
      <p:pic>
        <p:nvPicPr>
          <p:cNvPr id="60" name="Shape 60"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61" name="Shape 61"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62" name="Shape 62"/>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63"/>
        <p:cNvGrpSpPr/>
        <p:nvPr/>
      </p:nvGrpSpPr>
      <p:grpSpPr>
        <a:xfrm>
          <a:off x="0" y="0"/>
          <a:ext cx="0" cy="0"/>
          <a:chOff x="0" y="0"/>
          <a:chExt cx="0" cy="0"/>
        </a:xfrm>
      </p:grpSpPr>
      <p:sp>
        <p:nvSpPr>
          <p:cNvPr id="64" name="Shape 6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5" name="Shape 65"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66" name="Shape 66"/>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7" name="Shape 67"/>
          <p:cNvSpPr txBox="1"/>
          <p:nvPr/>
        </p:nvSpPr>
        <p:spPr>
          <a:xfrm>
            <a:off x="512045" y="3188758"/>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fr-CA"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68"/>
        <p:cNvGrpSpPr/>
        <p:nvPr/>
      </p:nvGrpSpPr>
      <p:grpSpPr>
        <a:xfrm>
          <a:off x="0" y="0"/>
          <a:ext cx="0" cy="0"/>
          <a:chOff x="0" y="0"/>
          <a:chExt cx="0" cy="0"/>
        </a:xfrm>
      </p:grpSpPr>
      <p:sp>
        <p:nvSpPr>
          <p:cNvPr id="69" name="Shape 6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0" name="Shape 70"/>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1" name="Shape 71"/>
          <p:cNvSpPr txBox="1"/>
          <p:nvPr/>
        </p:nvSpPr>
        <p:spPr>
          <a:xfrm>
            <a:off x="512045" y="3188758"/>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fr-CA"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2" name="Shape 72"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75" name="Shape 75"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78" name="Shape 78"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81" name="Shape 8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2"/>
        <p:cNvGrpSpPr/>
        <p:nvPr/>
      </p:nvGrpSpPr>
      <p:grpSpPr>
        <a:xfrm>
          <a:off x="0" y="0"/>
          <a:ext cx="0" cy="0"/>
          <a:chOff x="0" y="0"/>
          <a:chExt cx="0" cy="0"/>
        </a:xfrm>
      </p:grpSpPr>
      <p:sp>
        <p:nvSpPr>
          <p:cNvPr id="83" name="Shape 83"/>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4" name="Shape 84"/>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6" name="Shape 86"/>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87" name="Shape 87"/>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88" name="Shape 88"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89"/>
        <p:cNvGrpSpPr/>
        <p:nvPr/>
      </p:nvGrpSpPr>
      <p:grpSpPr>
        <a:xfrm>
          <a:off x="0" y="0"/>
          <a:ext cx="0" cy="0"/>
          <a:chOff x="0" y="0"/>
          <a:chExt cx="0" cy="0"/>
        </a:xfrm>
      </p:grpSpPr>
      <p:sp>
        <p:nvSpPr>
          <p:cNvPr id="90" name="Shape 90"/>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1" name="Shape 91"/>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93" name="Shape 93"/>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4" name="Shape 94"/>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5" name="Shape 95"/>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96" name="Shape 96"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Vide">
    <p:spTree>
      <p:nvGrpSpPr>
        <p:cNvPr id="1" name="Shape 97"/>
        <p:cNvGrpSpPr/>
        <p:nvPr/>
      </p:nvGrpSpPr>
      <p:grpSpPr>
        <a:xfrm>
          <a:off x="0" y="0"/>
          <a:ext cx="0" cy="0"/>
          <a:chOff x="0" y="0"/>
          <a:chExt cx="0" cy="0"/>
        </a:xfrm>
      </p:grpSpPr>
      <p:sp>
        <p:nvSpPr>
          <p:cNvPr id="98" name="Shape 98"/>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9" name="Shape 99"/>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00" name="Shape 100"/>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01" name="Shape 101"/>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2" name="Shape 102"/>
          <p:cNvCxnSpPr/>
          <p:nvPr/>
        </p:nvCxnSpPr>
        <p:spPr>
          <a:xfrm>
            <a:off x="3124200" y="1356525"/>
            <a:ext cx="551199" cy="0"/>
          </a:xfrm>
          <a:prstGeom prst="straightConnector1">
            <a:avLst/>
          </a:prstGeom>
          <a:noFill/>
          <a:ln w="76200" cap="rnd" cmpd="sng">
            <a:solidFill>
              <a:schemeClr val="dk2"/>
            </a:solidFill>
            <a:prstDash val="solid"/>
            <a:round/>
            <a:headEnd type="none" w="med" len="med"/>
            <a:tailEnd type="none" w="med" len="med"/>
          </a:ln>
        </p:spPr>
      </p:cxnSp>
      <p:pic>
        <p:nvPicPr>
          <p:cNvPr id="103" name="Shape 103"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06" name="Shape 10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7" name="Shape 10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9"/>
        <p:cNvGrpSpPr/>
        <p:nvPr/>
      </p:nvGrpSpPr>
      <p:grpSpPr>
        <a:xfrm>
          <a:off x="0" y="0"/>
          <a:ext cx="0" cy="0"/>
          <a:chOff x="0" y="0"/>
          <a:chExt cx="0" cy="0"/>
        </a:xfrm>
      </p:grpSpPr>
      <p:sp>
        <p:nvSpPr>
          <p:cNvPr id="20" name="Shape 2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1" name="Shape 21"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22" name="Shape 22"/>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23" name="Shape 23"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08"/>
        <p:cNvGrpSpPr/>
        <p:nvPr/>
      </p:nvGrpSpPr>
      <p:grpSpPr>
        <a:xfrm>
          <a:off x="0" y="0"/>
          <a:ext cx="0" cy="0"/>
          <a:chOff x="0" y="0"/>
          <a:chExt cx="0" cy="0"/>
        </a:xfrm>
      </p:grpSpPr>
      <p:sp>
        <p:nvSpPr>
          <p:cNvPr id="109" name="Shape 10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0" name="Shape 110"/>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1" name="Shape 111"/>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2"/>
        <p:cNvGrpSpPr/>
        <p:nvPr/>
      </p:nvGrpSpPr>
      <p:grpSpPr>
        <a:xfrm>
          <a:off x="0" y="0"/>
          <a:ext cx="0" cy="0"/>
          <a:chOff x="0" y="0"/>
          <a:chExt cx="0" cy="0"/>
        </a:xfrm>
      </p:grpSpPr>
      <p:sp>
        <p:nvSpPr>
          <p:cNvPr id="113" name="Shape 113"/>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4" name="Shape 114"/>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5" name="Shape 115"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16" name="Shape 116" descr="KCJ_PPTStackWinkBleu.png"/>
          <p:cNvPicPr preferRelativeResize="0"/>
          <p:nvPr/>
        </p:nvPicPr>
        <p:blipFill rotWithShape="1">
          <a:blip r:embed="rId3">
            <a:alphaModFix/>
          </a:blip>
          <a:srcRect/>
          <a:stretch/>
        </p:blipFill>
        <p:spPr>
          <a:xfrm>
            <a:off x="349770" y="3996671"/>
            <a:ext cx="1008756" cy="978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17"/>
        <p:cNvGrpSpPr/>
        <p:nvPr/>
      </p:nvGrpSpPr>
      <p:grpSpPr>
        <a:xfrm>
          <a:off x="0" y="0"/>
          <a:ext cx="0" cy="0"/>
          <a:chOff x="0" y="0"/>
          <a:chExt cx="0" cy="0"/>
        </a:xfrm>
      </p:grpSpPr>
      <p:sp>
        <p:nvSpPr>
          <p:cNvPr id="118" name="Shape 118"/>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9" name="Shape 119"/>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0" name="Shape 120"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21" name="Shape 121"/>
          <p:cNvPicPr preferRelativeResize="0"/>
          <p:nvPr/>
        </p:nvPicPr>
        <p:blipFill rotWithShape="1">
          <a:blip r:embed="rId3">
            <a:alphaModFix/>
          </a:blip>
          <a:srcRect/>
          <a:stretch/>
        </p:blipFill>
        <p:spPr>
          <a:xfrm>
            <a:off x="259143" y="3922092"/>
            <a:ext cx="1010924" cy="9802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2"/>
        <p:cNvGrpSpPr/>
        <p:nvPr/>
      </p:nvGrpSpPr>
      <p:grpSpPr>
        <a:xfrm>
          <a:off x="0" y="0"/>
          <a:ext cx="0" cy="0"/>
          <a:chOff x="0" y="0"/>
          <a:chExt cx="0" cy="0"/>
        </a:xfrm>
      </p:grpSpPr>
      <p:sp>
        <p:nvSpPr>
          <p:cNvPr id="123" name="Shape 12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24" name="Shape 124"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25" name="Shape 125"/>
          <p:cNvSpPr txBox="1">
            <a:spLocks noGrp="1"/>
          </p:cNvSpPr>
          <p:nvPr>
            <p:ph type="body" idx="1"/>
          </p:nvPr>
        </p:nvSpPr>
        <p:spPr>
          <a:xfrm>
            <a:off x="3922882" y="1698217"/>
            <a:ext cx="5080209" cy="2770751"/>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
        <p:nvSpPr>
          <p:cNvPr id="127" name="Shape 127"/>
          <p:cNvSpPr txBox="1">
            <a:spLocks noGrp="1"/>
          </p:cNvSpPr>
          <p:nvPr>
            <p:ph type="title"/>
          </p:nvPr>
        </p:nvSpPr>
        <p:spPr>
          <a:xfrm>
            <a:off x="4250010" y="266712"/>
            <a:ext cx="4753080" cy="1431503"/>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30" name="Shape 130"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31" name="Shape 131"/>
          <p:cNvSpPr txBox="1">
            <a:spLocks noGrp="1"/>
          </p:cNvSpPr>
          <p:nvPr>
            <p:ph type="body" idx="1"/>
          </p:nvPr>
        </p:nvSpPr>
        <p:spPr>
          <a:xfrm>
            <a:off x="3922882" y="1698217"/>
            <a:ext cx="5080209" cy="2770751"/>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
        <p:nvSpPr>
          <p:cNvPr id="133" name="Shape 133"/>
          <p:cNvSpPr txBox="1">
            <a:spLocks noGrp="1"/>
          </p:cNvSpPr>
          <p:nvPr>
            <p:ph type="title"/>
          </p:nvPr>
        </p:nvSpPr>
        <p:spPr>
          <a:xfrm>
            <a:off x="4250010" y="266712"/>
            <a:ext cx="4753080" cy="1431503"/>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34"/>
        <p:cNvGrpSpPr/>
        <p:nvPr/>
      </p:nvGrpSpPr>
      <p:grpSpPr>
        <a:xfrm>
          <a:off x="0" y="0"/>
          <a:ext cx="0" cy="0"/>
          <a:chOff x="0" y="0"/>
          <a:chExt cx="0" cy="0"/>
        </a:xfrm>
      </p:grpSpPr>
      <p:sp>
        <p:nvSpPr>
          <p:cNvPr id="135" name="Shape 135"/>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36" name="Shape 136"/>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7" name="Shape 137"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38" name="Shape 138"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39"/>
        <p:cNvGrpSpPr/>
        <p:nvPr/>
      </p:nvGrpSpPr>
      <p:grpSpPr>
        <a:xfrm>
          <a:off x="0" y="0"/>
          <a:ext cx="0" cy="0"/>
          <a:chOff x="0" y="0"/>
          <a:chExt cx="0" cy="0"/>
        </a:xfrm>
      </p:grpSpPr>
      <p:sp>
        <p:nvSpPr>
          <p:cNvPr id="140" name="Shape 140"/>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41" name="Shape 141"/>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2" name="Shape 142"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43" name="Shape 143"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143" y="205220"/>
            <a:ext cx="8229093" cy="858662"/>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2" name="Shape 152"/>
          <p:cNvSpPr txBox="1">
            <a:spLocks noGrp="1"/>
          </p:cNvSpPr>
          <p:nvPr>
            <p:ph type="subTitle" idx="1"/>
          </p:nvPr>
        </p:nvSpPr>
        <p:spPr>
          <a:xfrm>
            <a:off x="457143" y="1203420"/>
            <a:ext cx="8229093" cy="2982824"/>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3"/>
        <p:cNvGrpSpPr/>
        <p:nvPr/>
      </p:nvGrpSpPr>
      <p:grpSpPr>
        <a:xfrm>
          <a:off x="0" y="0"/>
          <a:ext cx="0" cy="0"/>
          <a:chOff x="0" y="0"/>
          <a:chExt cx="0" cy="0"/>
        </a:xfrm>
      </p:grpSpPr>
      <p:pic>
        <p:nvPicPr>
          <p:cNvPr id="154" name="Shape 154"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55" name="Shape 155"/>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56" name="Shape 156"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157"/>
        <p:cNvGrpSpPr/>
        <p:nvPr/>
      </p:nvGrpSpPr>
      <p:grpSpPr>
        <a:xfrm>
          <a:off x="0" y="0"/>
          <a:ext cx="0" cy="0"/>
          <a:chOff x="0" y="0"/>
          <a:chExt cx="0" cy="0"/>
        </a:xfrm>
      </p:grpSpPr>
      <p:pic>
        <p:nvPicPr>
          <p:cNvPr id="158" name="Shape 158"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59" name="Shape 159"/>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60" name="Shape 160"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161" name="Shape 161"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24"/>
        <p:cNvGrpSpPr/>
        <p:nvPr/>
      </p:nvGrpSpPr>
      <p:grpSpPr>
        <a:xfrm>
          <a:off x="0" y="0"/>
          <a:ext cx="0" cy="0"/>
          <a:chOff x="0" y="0"/>
          <a:chExt cx="0" cy="0"/>
        </a:xfrm>
      </p:grpSpPr>
      <p:sp>
        <p:nvSpPr>
          <p:cNvPr id="25" name="Shape 25"/>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6" name="Shape 26"/>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7" name="Shape 27"/>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8" name="Shape 28"/>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9" name="Shape 29"/>
          <p:cNvCxnSpPr/>
          <p:nvPr/>
        </p:nvCxnSpPr>
        <p:spPr>
          <a:xfrm>
            <a:off x="3124200" y="1356525"/>
            <a:ext cx="551199" cy="0"/>
          </a:xfrm>
          <a:prstGeom prst="straightConnector1">
            <a:avLst/>
          </a:prstGeom>
          <a:noFill/>
          <a:ln w="76200" cap="rnd" cmpd="sng">
            <a:solidFill>
              <a:schemeClr val="dk2"/>
            </a:solidFill>
            <a:prstDash val="solid"/>
            <a:round/>
            <a:headEnd type="none" w="med" len="med"/>
            <a:tailEnd type="none" w="med" len="med"/>
          </a:ln>
        </p:spPr>
      </p:cxnSp>
      <p:pic>
        <p:nvPicPr>
          <p:cNvPr id="30" name="Shape 30"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62"/>
        <p:cNvGrpSpPr/>
        <p:nvPr/>
      </p:nvGrpSpPr>
      <p:grpSpPr>
        <a:xfrm>
          <a:off x="0" y="0"/>
          <a:ext cx="0" cy="0"/>
          <a:chOff x="0" y="0"/>
          <a:chExt cx="0" cy="0"/>
        </a:xfrm>
      </p:grpSpPr>
      <p:sp>
        <p:nvSpPr>
          <p:cNvPr id="163" name="Shape 16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64" name="Shape 164"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65" name="Shape 165"/>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66" name="Shape 166"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167"/>
        <p:cNvGrpSpPr/>
        <p:nvPr/>
      </p:nvGrpSpPr>
      <p:grpSpPr>
        <a:xfrm>
          <a:off x="0" y="0"/>
          <a:ext cx="0" cy="0"/>
          <a:chOff x="0" y="0"/>
          <a:chExt cx="0" cy="0"/>
        </a:xfrm>
      </p:grpSpPr>
      <p:sp>
        <p:nvSpPr>
          <p:cNvPr id="168" name="Shape 168"/>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69" name="Shape 169"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0" name="Shape 170"/>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71" name="Shape 171"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172"/>
        <p:cNvGrpSpPr/>
        <p:nvPr/>
      </p:nvGrpSpPr>
      <p:grpSpPr>
        <a:xfrm>
          <a:off x="0" y="0"/>
          <a:ext cx="0" cy="0"/>
          <a:chOff x="0" y="0"/>
          <a:chExt cx="0" cy="0"/>
        </a:xfrm>
      </p:grpSpPr>
      <p:pic>
        <p:nvPicPr>
          <p:cNvPr id="173" name="Shape 173"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174" name="Shape 174"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175" name="Shape 175"/>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176"/>
        <p:cNvGrpSpPr/>
        <p:nvPr/>
      </p:nvGrpSpPr>
      <p:grpSpPr>
        <a:xfrm>
          <a:off x="0" y="0"/>
          <a:ext cx="0" cy="0"/>
          <a:chOff x="0" y="0"/>
          <a:chExt cx="0" cy="0"/>
        </a:xfrm>
      </p:grpSpPr>
      <p:sp>
        <p:nvSpPr>
          <p:cNvPr id="177" name="Shape 177"/>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78" name="Shape 178"/>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179" name="Shape 179"/>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80"/>
        <p:cNvGrpSpPr/>
        <p:nvPr/>
      </p:nvGrpSpPr>
      <p:grpSpPr>
        <a:xfrm>
          <a:off x="0" y="0"/>
          <a:ext cx="0" cy="0"/>
          <a:chOff x="0" y="0"/>
          <a:chExt cx="0" cy="0"/>
        </a:xfrm>
      </p:grpSpPr>
      <p:sp>
        <p:nvSpPr>
          <p:cNvPr id="181" name="Shape 18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82" name="Shape 182"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183" name="Shape 183"/>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184"/>
        <p:cNvGrpSpPr/>
        <p:nvPr/>
      </p:nvGrpSpPr>
      <p:grpSpPr>
        <a:xfrm>
          <a:off x="0" y="0"/>
          <a:ext cx="0" cy="0"/>
          <a:chOff x="0" y="0"/>
          <a:chExt cx="0" cy="0"/>
        </a:xfrm>
      </p:grpSpPr>
      <p:sp>
        <p:nvSpPr>
          <p:cNvPr id="185" name="Shape 18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86" name="Shape 186"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187" name="Shape 187"/>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8" name="Shape 188"/>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fr-CA"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189"/>
        <p:cNvGrpSpPr/>
        <p:nvPr/>
      </p:nvGrpSpPr>
      <p:grpSpPr>
        <a:xfrm>
          <a:off x="0" y="0"/>
          <a:ext cx="0" cy="0"/>
          <a:chOff x="0" y="0"/>
          <a:chExt cx="0" cy="0"/>
        </a:xfrm>
      </p:grpSpPr>
      <p:sp>
        <p:nvSpPr>
          <p:cNvPr id="190" name="Shape 19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1" name="Shape 191"/>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2" name="Shape 192"/>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fr-CA"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193" name="Shape 193"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96" name="Shape 196"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99" name="Shape 199"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02" name="Shape 202"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1"/>
        <p:cNvGrpSpPr/>
        <p:nvPr/>
      </p:nvGrpSpPr>
      <p:grpSpPr>
        <a:xfrm>
          <a:off x="0" y="0"/>
          <a:ext cx="0" cy="0"/>
          <a:chOff x="0" y="0"/>
          <a:chExt cx="0" cy="0"/>
        </a:xfrm>
      </p:grpSpPr>
      <p:sp>
        <p:nvSpPr>
          <p:cNvPr id="32" name="Shape 32"/>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3" name="Shape 33"/>
          <p:cNvPicPr preferRelativeResize="0"/>
          <p:nvPr/>
        </p:nvPicPr>
        <p:blipFill rotWithShape="1">
          <a:blip r:embed="rId2">
            <a:alphaModFix/>
          </a:blip>
          <a:srcRect/>
          <a:stretch/>
        </p:blipFill>
        <p:spPr>
          <a:xfrm>
            <a:off x="2185659" y="1028932"/>
            <a:ext cx="4769201" cy="3085635"/>
          </a:xfrm>
          <a:prstGeom prst="rect">
            <a:avLst/>
          </a:prstGeom>
          <a:noFill/>
          <a:ln>
            <a:noFill/>
          </a:ln>
        </p:spPr>
      </p:pic>
      <p:sp>
        <p:nvSpPr>
          <p:cNvPr id="34" name="Shape 34"/>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05" name="Shape 205"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06"/>
        <p:cNvGrpSpPr/>
        <p:nvPr/>
      </p:nvGrpSpPr>
      <p:grpSpPr>
        <a:xfrm>
          <a:off x="0" y="0"/>
          <a:ext cx="0" cy="0"/>
          <a:chOff x="0" y="0"/>
          <a:chExt cx="0" cy="0"/>
        </a:xfrm>
      </p:grpSpPr>
      <p:sp>
        <p:nvSpPr>
          <p:cNvPr id="207" name="Shape 207"/>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8" name="Shape 20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9" name="Shape 20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0" name="Shape 21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11" name="Shape 21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212" name="Shape 21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213"/>
        <p:cNvGrpSpPr/>
        <p:nvPr/>
      </p:nvGrpSpPr>
      <p:grpSpPr>
        <a:xfrm>
          <a:off x="0" y="0"/>
          <a:ext cx="0" cy="0"/>
          <a:chOff x="0" y="0"/>
          <a:chExt cx="0" cy="0"/>
        </a:xfrm>
      </p:grpSpPr>
      <p:sp>
        <p:nvSpPr>
          <p:cNvPr id="214" name="Shape 214"/>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5" name="Shape 21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6" name="Shape 21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7" name="Shape 21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18" name="Shape 21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19" name="Shape 21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220"/>
        <p:cNvGrpSpPr/>
        <p:nvPr/>
      </p:nvGrpSpPr>
      <p:grpSpPr>
        <a:xfrm>
          <a:off x="0" y="0"/>
          <a:ext cx="0" cy="0"/>
          <a:chOff x="0" y="0"/>
          <a:chExt cx="0" cy="0"/>
        </a:xfrm>
      </p:grpSpPr>
      <p:sp>
        <p:nvSpPr>
          <p:cNvPr id="221" name="Shape 221"/>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2" name="Shape 222"/>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3" name="Shape 223"/>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4" name="Shape 224"/>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5" name="Shape 225"/>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26" name="Shape 226"/>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227" name="Shape 227"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Vide">
    <p:spTree>
      <p:nvGrpSpPr>
        <p:cNvPr id="1" name="Shape 228"/>
        <p:cNvGrpSpPr/>
        <p:nvPr/>
      </p:nvGrpSpPr>
      <p:grpSpPr>
        <a:xfrm>
          <a:off x="0" y="0"/>
          <a:ext cx="0" cy="0"/>
          <a:chOff x="0" y="0"/>
          <a:chExt cx="0" cy="0"/>
        </a:xfrm>
      </p:grpSpPr>
      <p:sp>
        <p:nvSpPr>
          <p:cNvPr id="229" name="Shape 229"/>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0" name="Shape 23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1" name="Shape 23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2" name="Shape 23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3" name="Shape 233"/>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34" name="Shape 23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235"/>
        <p:cNvGrpSpPr/>
        <p:nvPr/>
      </p:nvGrpSpPr>
      <p:grpSpPr>
        <a:xfrm>
          <a:off x="0" y="0"/>
          <a:ext cx="0" cy="0"/>
          <a:chOff x="0" y="0"/>
          <a:chExt cx="0" cy="0"/>
        </a:xfrm>
      </p:grpSpPr>
      <p:sp>
        <p:nvSpPr>
          <p:cNvPr id="236" name="Shape 236"/>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7" name="Shape 237"/>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8" name="Shape 238"/>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239"/>
        <p:cNvGrpSpPr/>
        <p:nvPr/>
      </p:nvGrpSpPr>
      <p:grpSpPr>
        <a:xfrm>
          <a:off x="0" y="0"/>
          <a:ext cx="0" cy="0"/>
          <a:chOff x="0" y="0"/>
          <a:chExt cx="0" cy="0"/>
        </a:xfrm>
      </p:grpSpPr>
      <p:sp>
        <p:nvSpPr>
          <p:cNvPr id="240" name="Shape 24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1" name="Shape 241"/>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2" name="Shape 242"/>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243"/>
        <p:cNvGrpSpPr/>
        <p:nvPr/>
      </p:nvGrpSpPr>
      <p:grpSpPr>
        <a:xfrm>
          <a:off x="0" y="0"/>
          <a:ext cx="0" cy="0"/>
          <a:chOff x="0" y="0"/>
          <a:chExt cx="0" cy="0"/>
        </a:xfrm>
      </p:grpSpPr>
      <p:pic>
        <p:nvPicPr>
          <p:cNvPr id="244" name="Shape 244"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245" name="Shape 245"/>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6" name="Shape 246"/>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47" name="Shape 247"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250" name="Shape 250"/>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1" name="Shape 25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2" name="Shape 25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253"/>
        <p:cNvGrpSpPr/>
        <p:nvPr/>
      </p:nvGrpSpPr>
      <p:grpSpPr>
        <a:xfrm>
          <a:off x="0" y="0"/>
          <a:ext cx="0" cy="0"/>
          <a:chOff x="0" y="0"/>
          <a:chExt cx="0" cy="0"/>
        </a:xfrm>
      </p:grpSpPr>
      <p:sp>
        <p:nvSpPr>
          <p:cNvPr id="254" name="Shape 254"/>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5" name="Shape 25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6" name="Shape 25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57" name="Shape 257"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5"/>
        <p:cNvGrpSpPr/>
        <p:nvPr/>
      </p:nvGrpSpPr>
      <p:grpSpPr>
        <a:xfrm>
          <a:off x="0" y="0"/>
          <a:ext cx="0" cy="0"/>
          <a:chOff x="0" y="0"/>
          <a:chExt cx="0" cy="0"/>
        </a:xfrm>
      </p:grpSpPr>
      <p:pic>
        <p:nvPicPr>
          <p:cNvPr id="36" name="Shape 36"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37" name="Shape 37"/>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 name="Shape 39"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258"/>
        <p:cNvGrpSpPr/>
        <p:nvPr/>
      </p:nvGrpSpPr>
      <p:grpSpPr>
        <a:xfrm>
          <a:off x="0" y="0"/>
          <a:ext cx="0" cy="0"/>
          <a:chOff x="0" y="0"/>
          <a:chExt cx="0" cy="0"/>
        </a:xfrm>
      </p:grpSpPr>
      <p:sp>
        <p:nvSpPr>
          <p:cNvPr id="259" name="Shape 25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0" name="Shape 26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1" name="Shape 26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62" name="Shape 262"/>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263"/>
        <p:cNvGrpSpPr/>
        <p:nvPr/>
      </p:nvGrpSpPr>
      <p:grpSpPr>
        <a:xfrm>
          <a:off x="0" y="0"/>
          <a:ext cx="0" cy="0"/>
          <a:chOff x="0" y="0"/>
          <a:chExt cx="0" cy="0"/>
        </a:xfrm>
      </p:grpSpPr>
      <p:sp>
        <p:nvSpPr>
          <p:cNvPr id="264" name="Shape 26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65" name="Shape 265"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266" name="Shape 266"/>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7" name="Shape 267"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268" name="Shape 268"/>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269"/>
        <p:cNvGrpSpPr/>
        <p:nvPr/>
      </p:nvGrpSpPr>
      <p:grpSpPr>
        <a:xfrm>
          <a:off x="0" y="0"/>
          <a:ext cx="0" cy="0"/>
          <a:chOff x="0" y="0"/>
          <a:chExt cx="0" cy="0"/>
        </a:xfrm>
      </p:grpSpPr>
      <p:sp>
        <p:nvSpPr>
          <p:cNvPr id="270" name="Shape 27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71" name="Shape 271"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272" name="Shape 272"/>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3" name="Shape 273"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274" name="Shape 274"/>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275"/>
        <p:cNvGrpSpPr/>
        <p:nvPr/>
      </p:nvGrpSpPr>
      <p:grpSpPr>
        <a:xfrm>
          <a:off x="0" y="0"/>
          <a:ext cx="0" cy="0"/>
          <a:chOff x="0" y="0"/>
          <a:chExt cx="0" cy="0"/>
        </a:xfrm>
      </p:grpSpPr>
      <p:sp>
        <p:nvSpPr>
          <p:cNvPr id="276" name="Shape 276"/>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7" name="Shape 27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8" name="Shape 27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79" name="Shape 27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280"/>
        <p:cNvGrpSpPr/>
        <p:nvPr/>
      </p:nvGrpSpPr>
      <p:grpSpPr>
        <a:xfrm>
          <a:off x="0" y="0"/>
          <a:ext cx="0" cy="0"/>
          <a:chOff x="0" y="0"/>
          <a:chExt cx="0" cy="0"/>
        </a:xfrm>
      </p:grpSpPr>
      <p:sp>
        <p:nvSpPr>
          <p:cNvPr id="281" name="Shape 281"/>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82" name="Shape 28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3" name="Shape 28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84" name="Shape 28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40"/>
        <p:cNvGrpSpPr/>
        <p:nvPr/>
      </p:nvGrpSpPr>
      <p:grpSpPr>
        <a:xfrm>
          <a:off x="0" y="0"/>
          <a:ext cx="0" cy="0"/>
          <a:chOff x="0" y="0"/>
          <a:chExt cx="0" cy="0"/>
        </a:xfrm>
      </p:grpSpPr>
      <p:sp>
        <p:nvSpPr>
          <p:cNvPr id="41" name="Shape 4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2" name="Shape 42" descr="(-)orange.png"/>
          <p:cNvPicPr preferRelativeResize="0"/>
          <p:nvPr/>
        </p:nvPicPr>
        <p:blipFill rotWithShape="1">
          <a:blip r:embed="rId2">
            <a:alphaModFix/>
          </a:blip>
          <a:srcRect/>
          <a:stretch/>
        </p:blipFill>
        <p:spPr>
          <a:xfrm>
            <a:off x="2185659" y="1028932"/>
            <a:ext cx="4769201" cy="3085636"/>
          </a:xfrm>
          <a:prstGeom prst="rect">
            <a:avLst/>
          </a:prstGeom>
          <a:noFill/>
          <a:ln>
            <a:noFill/>
          </a:ln>
        </p:spPr>
      </p:pic>
      <p:sp>
        <p:nvSpPr>
          <p:cNvPr id="43" name="Shape 43"/>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44"/>
        <p:cNvGrpSpPr/>
        <p:nvPr/>
      </p:nvGrpSpPr>
      <p:grpSpPr>
        <a:xfrm>
          <a:off x="0" y="0"/>
          <a:ext cx="0" cy="0"/>
          <a:chOff x="0" y="0"/>
          <a:chExt cx="0" cy="0"/>
        </a:xfrm>
      </p:grpSpPr>
      <p:pic>
        <p:nvPicPr>
          <p:cNvPr id="45" name="Shape 45"/>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46" name="Shape 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 name="Shape 47"/>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8" name="Shape 48"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49"/>
        <p:cNvGrpSpPr/>
        <p:nvPr/>
      </p:nvGrpSpPr>
      <p:grpSpPr>
        <a:xfrm>
          <a:off x="0" y="0"/>
          <a:ext cx="0" cy="0"/>
          <a:chOff x="0" y="0"/>
          <a:chExt cx="0" cy="0"/>
        </a:xfrm>
      </p:grpSpPr>
      <p:pic>
        <p:nvPicPr>
          <p:cNvPr id="50" name="Shape 50"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1" name="Shape 51"/>
          <p:cNvSpPr txBox="1">
            <a:spLocks noGrp="1"/>
          </p:cNvSpPr>
          <p:nvPr>
            <p:ph type="ctrTitle"/>
          </p:nvPr>
        </p:nvSpPr>
        <p:spPr>
          <a:xfrm>
            <a:off x="423414" y="1483144"/>
            <a:ext cx="4230278" cy="1937357"/>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52" name="Shape 52" descr="LogoKCJ_3lignes_RGB.png"/>
          <p:cNvPicPr preferRelativeResize="0"/>
          <p:nvPr/>
        </p:nvPicPr>
        <p:blipFill rotWithShape="1">
          <a:blip r:embed="rId3">
            <a:alphaModFix/>
          </a:blip>
          <a:srcRect/>
          <a:stretch/>
        </p:blipFill>
        <p:spPr>
          <a:xfrm>
            <a:off x="222487" y="3774039"/>
            <a:ext cx="2799632" cy="1244279"/>
          </a:xfrm>
          <a:prstGeom prst="rect">
            <a:avLst/>
          </a:prstGeom>
          <a:noFill/>
          <a:ln>
            <a:noFill/>
          </a:ln>
        </p:spPr>
      </p:pic>
      <p:pic>
        <p:nvPicPr>
          <p:cNvPr id="53" name="Shape 53"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54"/>
        <p:cNvGrpSpPr/>
        <p:nvPr/>
      </p:nvGrpSpPr>
      <p:grpSpPr>
        <a:xfrm>
          <a:off x="0" y="0"/>
          <a:ext cx="0" cy="0"/>
          <a:chOff x="0" y="0"/>
          <a:chExt cx="0" cy="0"/>
        </a:xfrm>
      </p:grpSpPr>
      <p:sp>
        <p:nvSpPr>
          <p:cNvPr id="55" name="Shape 5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56" name="Shape 56"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57" name="Shape 5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58" name="Shape 58"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fr-CA" sz="12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fr-CA"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6" name="Shape 146"/>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7" name="Shape 14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Shape 14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Shape 14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fr-CA" sz="12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fr-CA"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mailto:educators@kidscodejeunesse.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Shape 290" descr="Slide_1.png"/>
          <p:cNvPicPr preferRelativeResize="0"/>
          <p:nvPr/>
        </p:nvPicPr>
        <p:blipFill rotWithShape="1">
          <a:blip r:embed="rId3">
            <a:alphaModFix/>
          </a:blip>
          <a:srcRect l="8067"/>
          <a:stretch/>
        </p:blipFill>
        <p:spPr>
          <a:xfrm>
            <a:off x="1959428" y="9812"/>
            <a:ext cx="7159730" cy="2694489"/>
          </a:xfrm>
          <a:prstGeom prst="rect">
            <a:avLst/>
          </a:prstGeom>
          <a:noFill/>
          <a:ln>
            <a:noFill/>
          </a:ln>
        </p:spPr>
      </p:pic>
      <p:sp>
        <p:nvSpPr>
          <p:cNvPr id="291" name="Shape 291"/>
          <p:cNvSpPr/>
          <p:nvPr/>
        </p:nvSpPr>
        <p:spPr>
          <a:xfrm flipH="1">
            <a:off x="621148" y="1709750"/>
            <a:ext cx="6661800" cy="7392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600" b="0" i="0" u="none" strike="noStrike" cap="none">
                <a:solidFill>
                  <a:schemeClr val="lt1"/>
                </a:solidFill>
                <a:latin typeface="Roboto Mono"/>
                <a:ea typeface="Roboto Mono"/>
                <a:cs typeface="Roboto Mono"/>
                <a:sym typeface="Roboto Mono"/>
              </a:rPr>
              <a:t>Une Introduction à la</a:t>
            </a:r>
          </a:p>
        </p:txBody>
      </p:sp>
      <p:sp>
        <p:nvSpPr>
          <p:cNvPr id="292" name="Shape 292"/>
          <p:cNvSpPr/>
          <p:nvPr/>
        </p:nvSpPr>
        <p:spPr>
          <a:xfrm flipH="1">
            <a:off x="2403565" y="2700698"/>
            <a:ext cx="6084013" cy="7391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600" b="0" i="0" u="none" strike="noStrike" cap="none">
                <a:solidFill>
                  <a:schemeClr val="lt1"/>
                </a:solidFill>
                <a:latin typeface="Roboto Mono"/>
                <a:ea typeface="Roboto Mono"/>
                <a:cs typeface="Roboto Mono"/>
                <a:sym typeface="Roboto Mono"/>
              </a:rPr>
              <a:t>Pensée Informatique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4715932" y="231028"/>
            <a:ext cx="4428067" cy="477912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800" b="0" i="0" u="sng" strike="noStrike" cap="none" dirty="0">
                <a:solidFill>
                  <a:schemeClr val="lt1"/>
                </a:solidFill>
                <a:latin typeface="Roboto Mono"/>
                <a:ea typeface="Roboto Mono"/>
                <a:cs typeface="Roboto Mono"/>
                <a:sym typeface="Roboto Mono"/>
              </a:rPr>
              <a:t>Reconnaissance de Schémas</a:t>
            </a:r>
          </a:p>
          <a:p>
            <a:pPr marL="0" marR="0" lvl="0" indent="0" algn="l" rtl="0">
              <a:lnSpc>
                <a:spcPct val="100000"/>
              </a:lnSpc>
              <a:spcBef>
                <a:spcPts val="0"/>
              </a:spcBef>
              <a:spcAft>
                <a:spcPts val="0"/>
              </a:spcAft>
              <a:buClr>
                <a:schemeClr val="lt1"/>
              </a:buClr>
              <a:buSzPct val="25000"/>
              <a:buFont typeface="Arial"/>
              <a:buNone/>
            </a:pPr>
            <a:endParaRPr sz="3600" b="0" i="0" u="sng"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1"/>
              </a:buClr>
              <a:buSzPct val="25000"/>
              <a:buFont typeface="Arial"/>
              <a:buNone/>
            </a:pPr>
            <a:r>
              <a:rPr lang="fr-CA" sz="1800" b="0" i="0" u="none" strike="noStrike" cap="none" dirty="0">
                <a:solidFill>
                  <a:schemeClr val="lt1"/>
                </a:solidFill>
                <a:latin typeface="Roboto Mono"/>
                <a:ea typeface="Roboto Mono"/>
                <a:cs typeface="Roboto Mono"/>
                <a:sym typeface="Roboto Mono"/>
              </a:rPr>
              <a:t>Apprendre à identifier et se servir des similarités  pour:</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50000"/>
              </a:lnSpc>
              <a:spcBef>
                <a:spcPts val="0"/>
              </a:spcBef>
              <a:spcAft>
                <a:spcPts val="0"/>
              </a:spcAft>
              <a:buClr>
                <a:schemeClr val="lt1"/>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Simplifier</a:t>
            </a:r>
          </a:p>
          <a:p>
            <a:pPr marL="0" marR="0" lvl="0" indent="0" algn="l" rtl="0">
              <a:lnSpc>
                <a:spcPct val="150000"/>
              </a:lnSpc>
              <a:spcBef>
                <a:spcPts val="0"/>
              </a:spcBef>
              <a:spcAft>
                <a:spcPts val="0"/>
              </a:spcAft>
              <a:buClr>
                <a:schemeClr val="lt1"/>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Réduire</a:t>
            </a:r>
          </a:p>
          <a:p>
            <a:pPr marL="0" marR="0" lvl="0" indent="0" algn="l" rtl="0">
              <a:lnSpc>
                <a:spcPct val="150000"/>
              </a:lnSpc>
              <a:spcBef>
                <a:spcPts val="0"/>
              </a:spcBef>
              <a:spcAft>
                <a:spcPts val="0"/>
              </a:spcAft>
              <a:buClr>
                <a:schemeClr val="lt1"/>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Appliquer des solutions</a:t>
            </a:r>
          </a:p>
          <a:p>
            <a:pPr marL="0" marR="0" lvl="0" indent="0" algn="l" rtl="0">
              <a:lnSpc>
                <a:spcPct val="150000"/>
              </a:lnSpc>
              <a:spcBef>
                <a:spcPts val="0"/>
              </a:spcBef>
              <a:spcAft>
                <a:spcPts val="0"/>
              </a:spcAft>
              <a:buNone/>
            </a:pPr>
            <a:r>
              <a:rPr lang="fr-CA" sz="1800" dirty="0">
                <a:latin typeface="Roboto Mono"/>
                <a:ea typeface="Roboto Mono"/>
                <a:cs typeface="Roboto Mono"/>
                <a:sym typeface="Roboto Mono"/>
              </a:rPr>
              <a:t>    </a:t>
            </a:r>
            <a:r>
              <a:rPr lang="fr-CA" sz="1800" b="0" i="0" u="none" strike="noStrike" cap="none" dirty="0">
                <a:solidFill>
                  <a:schemeClr val="lt1"/>
                </a:solidFill>
                <a:latin typeface="Roboto Mono"/>
                <a:ea typeface="Roboto Mono"/>
                <a:cs typeface="Roboto Mono"/>
                <a:sym typeface="Roboto Mono"/>
              </a:rPr>
              <a:t>semblables</a:t>
            </a:r>
          </a:p>
        </p:txBody>
      </p:sp>
      <p:pic>
        <p:nvPicPr>
          <p:cNvPr id="401" name="Shape 401" descr="Picture3.jpg"/>
          <p:cNvPicPr preferRelativeResize="0"/>
          <p:nvPr/>
        </p:nvPicPr>
        <p:blipFill rotWithShape="1">
          <a:blip r:embed="rId3">
            <a:alphaModFix/>
          </a:blip>
          <a:srcRect/>
          <a:stretch/>
        </p:blipFill>
        <p:spPr>
          <a:xfrm>
            <a:off x="757645" y="612575"/>
            <a:ext cx="3017519" cy="3572743"/>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4794069" y="887234"/>
            <a:ext cx="4007700" cy="4454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b="0" i="0" u="none" strike="noStrike" cap="none" dirty="0">
                <a:solidFill>
                  <a:schemeClr val="lt1"/>
                </a:solidFill>
                <a:latin typeface="Roboto Mono"/>
                <a:ea typeface="Roboto Mono"/>
                <a:cs typeface="Roboto Mono"/>
                <a:sym typeface="Roboto Mono"/>
              </a:rPr>
              <a:t> </a:t>
            </a:r>
            <a:r>
              <a:rPr lang="fr-CA" sz="3000" b="0" i="0" u="sng" strike="noStrike" cap="none" dirty="0">
                <a:solidFill>
                  <a:schemeClr val="lt1"/>
                </a:solidFill>
                <a:latin typeface="Roboto Mono"/>
                <a:ea typeface="Roboto Mono"/>
                <a:cs typeface="Roboto Mono"/>
                <a:sym typeface="Roboto Mono"/>
              </a:rPr>
              <a:t>Abstraction</a:t>
            </a:r>
          </a:p>
          <a:p>
            <a:pPr marL="0" marR="0" lvl="0" indent="0" algn="l" rtl="0">
              <a:lnSpc>
                <a:spcPct val="100000"/>
              </a:lnSpc>
              <a:spcBef>
                <a:spcPts val="0"/>
              </a:spcBef>
              <a:spcAft>
                <a:spcPts val="0"/>
              </a:spcAft>
              <a:buClr>
                <a:schemeClr val="lt1"/>
              </a:buClr>
              <a:buSzPct val="25000"/>
              <a:buFont typeface="Arial"/>
              <a:buNone/>
            </a:pPr>
            <a:endParaRPr sz="3600" b="0" i="0" u="sng" strike="noStrike" cap="none" dirty="0">
              <a:solidFill>
                <a:schemeClr val="lt1"/>
              </a:solidFill>
              <a:latin typeface="Roboto Mono"/>
              <a:ea typeface="Roboto Mono"/>
              <a:cs typeface="Roboto Mono"/>
              <a:sym typeface="Roboto Mono"/>
            </a:endParaRPr>
          </a:p>
          <a:p>
            <a:pPr marL="0" marR="0" lvl="0" indent="0" algn="l" rtl="0">
              <a:lnSpc>
                <a:spcPct val="150000"/>
              </a:lnSpc>
              <a:spcBef>
                <a:spcPts val="0"/>
              </a:spcBef>
              <a:spcAft>
                <a:spcPts val="0"/>
              </a:spcAft>
              <a:buClr>
                <a:schemeClr val="lt1"/>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Réduire à un ensemble</a:t>
            </a:r>
          </a:p>
          <a:p>
            <a:pPr marL="0" marR="0" lvl="0" indent="0" algn="l" rtl="0">
              <a:lnSpc>
                <a:spcPct val="150000"/>
              </a:lnSpc>
              <a:spcBef>
                <a:spcPts val="0"/>
              </a:spcBef>
              <a:spcAft>
                <a:spcPts val="0"/>
              </a:spcAft>
              <a:buClr>
                <a:schemeClr val="lt1"/>
              </a:buClr>
              <a:buSzPct val="25000"/>
              <a:buFont typeface="Arial"/>
              <a:buNone/>
            </a:pPr>
            <a:r>
              <a:rPr lang="fr-CA" sz="1800" b="0" i="0" u="none" strike="noStrike" cap="none" dirty="0">
                <a:solidFill>
                  <a:schemeClr val="lt1"/>
                </a:solidFill>
                <a:latin typeface="Roboto Mono"/>
                <a:ea typeface="Roboto Mono"/>
                <a:cs typeface="Roboto Mono"/>
                <a:sym typeface="Roboto Mono"/>
              </a:rPr>
              <a:t> </a:t>
            </a:r>
            <a:r>
              <a:rPr lang="fr-CA" sz="1800" b="0" i="0" u="none" strike="noStrike" cap="none" dirty="0" smtClean="0">
                <a:solidFill>
                  <a:schemeClr val="lt1"/>
                </a:solidFill>
                <a:latin typeface="Roboto Mono"/>
                <a:ea typeface="Roboto Mono"/>
                <a:cs typeface="Roboto Mono"/>
                <a:sym typeface="Roboto Mono"/>
              </a:rPr>
              <a:t>de </a:t>
            </a:r>
            <a:r>
              <a:rPr lang="fr-CA" sz="1800" b="0" i="0" u="none" strike="noStrike" cap="none" dirty="0">
                <a:solidFill>
                  <a:schemeClr val="lt1"/>
                </a:solidFill>
                <a:latin typeface="Roboto Mono"/>
                <a:ea typeface="Roboto Mono"/>
                <a:cs typeface="Roboto Mono"/>
                <a:sym typeface="Roboto Mono"/>
              </a:rPr>
              <a:t>caractéristiques</a:t>
            </a:r>
          </a:p>
          <a:p>
            <a:pPr marL="0" marR="0" lvl="0" indent="0" algn="l" rtl="0">
              <a:lnSpc>
                <a:spcPct val="150000"/>
              </a:lnSpc>
              <a:spcBef>
                <a:spcPts val="0"/>
              </a:spcBef>
              <a:spcAft>
                <a:spcPts val="0"/>
              </a:spcAft>
              <a:buClr>
                <a:schemeClr val="lt1"/>
              </a:buClr>
              <a:buSzPct val="25000"/>
              <a:buFont typeface="Arial"/>
              <a:buNone/>
            </a:pPr>
            <a:r>
              <a:rPr lang="fr-CA" sz="1800" b="0" i="0" u="none" strike="noStrike" cap="none" dirty="0">
                <a:solidFill>
                  <a:schemeClr val="lt1"/>
                </a:solidFill>
                <a:latin typeface="Roboto Mono"/>
                <a:ea typeface="Roboto Mono"/>
                <a:cs typeface="Roboto Mono"/>
                <a:sym typeface="Roboto Mono"/>
              </a:rPr>
              <a:t> </a:t>
            </a:r>
            <a:r>
              <a:rPr lang="fr-CA" sz="1800" b="0" i="0" u="none" strike="noStrike" cap="none" dirty="0" smtClean="0">
                <a:solidFill>
                  <a:schemeClr val="lt1"/>
                </a:solidFill>
                <a:latin typeface="Roboto Mono"/>
                <a:ea typeface="Roboto Mono"/>
                <a:cs typeface="Roboto Mono"/>
                <a:sym typeface="Roboto Mono"/>
              </a:rPr>
              <a:t>essentielles        </a:t>
            </a: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50000"/>
              </a:lnSpc>
              <a:spcBef>
                <a:spcPts val="0"/>
              </a:spcBef>
              <a:spcAft>
                <a:spcPts val="0"/>
              </a:spcAft>
              <a:buClr>
                <a:schemeClr val="lt1"/>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Résumer</a:t>
            </a:r>
          </a:p>
          <a:p>
            <a:pPr marL="0" marR="0" lvl="0" indent="0" algn="l" rtl="0">
              <a:lnSpc>
                <a:spcPct val="150000"/>
              </a:lnSpc>
              <a:spcBef>
                <a:spcPts val="0"/>
              </a:spcBef>
              <a:spcAft>
                <a:spcPts val="0"/>
              </a:spcAft>
              <a:buClr>
                <a:schemeClr val="lt1"/>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Modèles non réalistes</a:t>
            </a:r>
          </a:p>
        </p:txBody>
      </p:sp>
      <p:pic>
        <p:nvPicPr>
          <p:cNvPr id="408" name="Shape 408" descr="globe.jpg"/>
          <p:cNvPicPr preferRelativeResize="0"/>
          <p:nvPr/>
        </p:nvPicPr>
        <p:blipFill rotWithShape="1">
          <a:blip r:embed="rId3">
            <a:alphaModFix/>
          </a:blip>
          <a:srcRect/>
          <a:stretch/>
        </p:blipFill>
        <p:spPr>
          <a:xfrm>
            <a:off x="561441" y="409435"/>
            <a:ext cx="1919052" cy="1664242"/>
          </a:xfrm>
          <a:prstGeom prst="rect">
            <a:avLst/>
          </a:prstGeom>
          <a:noFill/>
          <a:ln>
            <a:noFill/>
          </a:ln>
        </p:spPr>
      </p:pic>
      <p:pic>
        <p:nvPicPr>
          <p:cNvPr id="409" name="Shape 409" descr="world2016Q2pie.png"/>
          <p:cNvPicPr preferRelativeResize="0"/>
          <p:nvPr/>
        </p:nvPicPr>
        <p:blipFill rotWithShape="1">
          <a:blip r:embed="rId4">
            <a:alphaModFix/>
          </a:blip>
          <a:srcRect/>
          <a:stretch/>
        </p:blipFill>
        <p:spPr>
          <a:xfrm>
            <a:off x="679008" y="2394935"/>
            <a:ext cx="3306267" cy="1829468"/>
          </a:xfrm>
          <a:prstGeom prst="rect">
            <a:avLst/>
          </a:prstGeom>
          <a:noFill/>
          <a:ln>
            <a:noFill/>
          </a:ln>
        </p:spPr>
      </p:pic>
      <p:pic>
        <p:nvPicPr>
          <p:cNvPr id="410" name="Shape 410" descr="scratch_cat_sprite.png"/>
          <p:cNvPicPr preferRelativeResize="0"/>
          <p:nvPr/>
        </p:nvPicPr>
        <p:blipFill rotWithShape="1">
          <a:blip r:embed="rId5">
            <a:alphaModFix/>
          </a:blip>
          <a:srcRect/>
          <a:stretch/>
        </p:blipFill>
        <p:spPr>
          <a:xfrm>
            <a:off x="2447625" y="574764"/>
            <a:ext cx="1383343" cy="1492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4376060" y="868802"/>
            <a:ext cx="48987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b="0" i="0" u="none" strike="noStrike" cap="none" dirty="0">
                <a:solidFill>
                  <a:schemeClr val="lt1"/>
                </a:solidFill>
                <a:latin typeface="Roboto Mono"/>
                <a:ea typeface="Roboto Mono"/>
                <a:cs typeface="Roboto Mono"/>
                <a:sym typeface="Roboto Mono"/>
              </a:rPr>
              <a:t>Mise en pratique de</a:t>
            </a:r>
          </a:p>
          <a:p>
            <a:pPr marL="0" marR="0" lvl="0" indent="0" algn="ctr" rtl="0">
              <a:lnSpc>
                <a:spcPct val="100000"/>
              </a:lnSpc>
              <a:spcBef>
                <a:spcPts val="0"/>
              </a:spcBef>
              <a:spcAft>
                <a:spcPts val="0"/>
              </a:spcAft>
              <a:buClr>
                <a:schemeClr val="lt1"/>
              </a:buClr>
              <a:buSzPct val="25000"/>
              <a:buFont typeface="Arial"/>
              <a:buNone/>
            </a:pPr>
            <a:endParaRPr sz="36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sz="2300" b="1" i="0" u="none" strike="noStrike" cap="none" dirty="0">
                <a:solidFill>
                  <a:schemeClr val="accent3"/>
                </a:solidFill>
                <a:latin typeface="Roboto Mono"/>
                <a:ea typeface="Roboto Mono"/>
                <a:cs typeface="Roboto Mono"/>
                <a:sym typeface="Roboto Mono"/>
              </a:rPr>
              <a:t>la Reconnaissance de Modèles</a:t>
            </a:r>
          </a:p>
          <a:p>
            <a:pPr marL="0" marR="0" lvl="0" indent="0" algn="ctr" rtl="0">
              <a:lnSpc>
                <a:spcPct val="150000"/>
              </a:lnSpc>
              <a:spcBef>
                <a:spcPts val="0"/>
              </a:spcBef>
              <a:spcAft>
                <a:spcPts val="0"/>
              </a:spcAft>
              <a:buClr>
                <a:schemeClr val="lt1"/>
              </a:buClr>
              <a:buSzPct val="25000"/>
              <a:buFont typeface="Arial"/>
              <a:buNone/>
            </a:pPr>
            <a:r>
              <a:rPr lang="fr-CA" sz="2300" b="0" i="0" u="none" strike="noStrike" cap="none" dirty="0">
                <a:solidFill>
                  <a:schemeClr val="lt1"/>
                </a:solidFill>
                <a:latin typeface="Roboto Mono"/>
                <a:ea typeface="Roboto Mono"/>
                <a:cs typeface="Roboto Mono"/>
                <a:sym typeface="Roboto Mono"/>
              </a:rPr>
              <a:t>et</a:t>
            </a:r>
          </a:p>
          <a:p>
            <a:pPr marL="0" marR="0" lvl="0" indent="0" algn="ctr" rtl="0">
              <a:lnSpc>
                <a:spcPct val="150000"/>
              </a:lnSpc>
              <a:spcBef>
                <a:spcPts val="0"/>
              </a:spcBef>
              <a:spcAft>
                <a:spcPts val="0"/>
              </a:spcAft>
              <a:buClr>
                <a:schemeClr val="lt1"/>
              </a:buClr>
              <a:buSzPct val="25000"/>
              <a:buFont typeface="Arial"/>
              <a:buNone/>
            </a:pPr>
            <a:r>
              <a:rPr lang="fr-CA" sz="2300" b="1" i="0" u="none" strike="noStrike" cap="none" dirty="0">
                <a:solidFill>
                  <a:schemeClr val="accent3"/>
                </a:solidFill>
                <a:latin typeface="Roboto Mono"/>
                <a:ea typeface="Roboto Mono"/>
                <a:cs typeface="Roboto Mono"/>
                <a:sym typeface="Roboto Mono"/>
              </a:rPr>
              <a:t>d’Abstraction</a:t>
            </a:r>
          </a:p>
        </p:txBody>
      </p:sp>
      <p:pic>
        <p:nvPicPr>
          <p:cNvPr id="417" name="Shape 417" descr="triangle_pattern.png"/>
          <p:cNvPicPr preferRelativeResize="0"/>
          <p:nvPr/>
        </p:nvPicPr>
        <p:blipFill rotWithShape="1">
          <a:blip r:embed="rId3">
            <a:alphaModFix/>
          </a:blip>
          <a:srcRect/>
          <a:stretch/>
        </p:blipFill>
        <p:spPr>
          <a:xfrm>
            <a:off x="789712" y="922541"/>
            <a:ext cx="2962689" cy="3167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Shape 423"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424" name="Shape 424"/>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5" name="Shape 425"/>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6" name="Shape 426"/>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7" name="Shape 427"/>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8" name="Shape 428"/>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9" name="Shape 429"/>
          <p:cNvSpPr txBox="1"/>
          <p:nvPr/>
        </p:nvSpPr>
        <p:spPr>
          <a:xfrm>
            <a:off x="6573600" y="4072633"/>
            <a:ext cx="246279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430" name="Shape 430"/>
          <p:cNvSpPr txBox="1"/>
          <p:nvPr/>
        </p:nvSpPr>
        <p:spPr>
          <a:xfrm>
            <a:off x="-18242" y="544183"/>
            <a:ext cx="2404478"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b="0" i="0" u="none" strike="noStrike" cap="none">
                <a:solidFill>
                  <a:schemeClr val="lt1"/>
                </a:solidFill>
                <a:latin typeface="Roboto Mono"/>
                <a:ea typeface="Roboto Mono"/>
                <a:cs typeface="Roboto Mono"/>
                <a:sym typeface="Roboto Mono"/>
              </a:rPr>
              <a:t>LA PENSÉE</a:t>
            </a:r>
          </a:p>
        </p:txBody>
      </p:sp>
      <p:sp>
        <p:nvSpPr>
          <p:cNvPr id="431" name="Shape 431"/>
          <p:cNvSpPr txBox="1"/>
          <p:nvPr/>
        </p:nvSpPr>
        <p:spPr>
          <a:xfrm>
            <a:off x="-3336" y="1187184"/>
            <a:ext cx="2934445"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b="0" i="0" u="none" strike="noStrike" cap="small">
                <a:solidFill>
                  <a:schemeClr val="lt1"/>
                </a:solidFill>
                <a:latin typeface="Roboto Mono"/>
                <a:ea typeface="Roboto Mono"/>
                <a:cs typeface="Roboto Mono"/>
                <a:sym typeface="Roboto Mono"/>
              </a:rPr>
              <a:t>INFORMATIQUE</a:t>
            </a:r>
          </a:p>
        </p:txBody>
      </p:sp>
      <p:grpSp>
        <p:nvGrpSpPr>
          <p:cNvPr id="432" name="Shape 432"/>
          <p:cNvGrpSpPr/>
          <p:nvPr/>
        </p:nvGrpSpPr>
        <p:grpSpPr>
          <a:xfrm>
            <a:off x="2386235" y="265908"/>
            <a:ext cx="4687838" cy="4339659"/>
            <a:chOff x="3747457" y="1195383"/>
            <a:chExt cx="4697085" cy="4348217"/>
          </a:xfrm>
        </p:grpSpPr>
        <p:sp>
          <p:nvSpPr>
            <p:cNvPr id="433" name="Shape 433"/>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34" name="Shape 434"/>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35" name="Shape 435"/>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36" name="Shape 436"/>
            <p:cNvSpPr/>
            <p:nvPr/>
          </p:nvSpPr>
          <p:spPr>
            <a:xfrm>
              <a:off x="6221910" y="4507632"/>
              <a:ext cx="184120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437" name="Shape 437"/>
            <p:cNvSpPr/>
            <p:nvPr/>
          </p:nvSpPr>
          <p:spPr>
            <a:xfrm>
              <a:off x="5561332" y="1765760"/>
              <a:ext cx="151011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438" name="Shape 438"/>
            <p:cNvSpPr/>
            <p:nvPr/>
          </p:nvSpPr>
          <p:spPr>
            <a:xfrm>
              <a:off x="3785632" y="3750771"/>
              <a:ext cx="136715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439" name="Shape 439" descr="Heart_Blue.png"/>
          <p:cNvPicPr preferRelativeResize="0"/>
          <p:nvPr/>
        </p:nvPicPr>
        <p:blipFill rotWithShape="1">
          <a:blip r:embed="rId4">
            <a:alphaModFix/>
          </a:blip>
          <a:srcRect/>
          <a:stretch/>
        </p:blipFill>
        <p:spPr>
          <a:xfrm>
            <a:off x="853191" y="2528966"/>
            <a:ext cx="704553" cy="506824"/>
          </a:xfrm>
          <a:prstGeom prst="rect">
            <a:avLst/>
          </a:prstGeom>
          <a:noFill/>
          <a:ln>
            <a:noFill/>
          </a:ln>
        </p:spPr>
      </p:pic>
      <p:pic>
        <p:nvPicPr>
          <p:cNvPr id="440" name="Shape 440"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441" name="Shape 441"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442" name="Shape 442"/>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txBox="1"/>
          <p:nvPr/>
        </p:nvSpPr>
        <p:spPr>
          <a:xfrm>
            <a:off x="-1438866" y="3097132"/>
            <a:ext cx="5232655" cy="20672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444" name="Shape 444"/>
          <p:cNvSpPr txBox="1"/>
          <p:nvPr/>
        </p:nvSpPr>
        <p:spPr>
          <a:xfrm>
            <a:off x="6573600" y="641058"/>
            <a:ext cx="2462795" cy="1220847"/>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5100000" y="1127158"/>
            <a:ext cx="35106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b="0" i="0" u="sng" strike="noStrike" cap="none" dirty="0">
                <a:solidFill>
                  <a:schemeClr val="lt1"/>
                </a:solidFill>
                <a:latin typeface="Roboto Mono"/>
                <a:ea typeface="Roboto Mono"/>
                <a:cs typeface="Roboto Mono"/>
                <a:sym typeface="Roboto Mono"/>
              </a:rPr>
              <a:t>Logique</a:t>
            </a:r>
          </a:p>
          <a:p>
            <a:pPr marL="0" marR="0" lvl="0" indent="0" algn="l" rtl="0">
              <a:lnSpc>
                <a:spcPct val="100000"/>
              </a:lnSpc>
              <a:spcBef>
                <a:spcPts val="0"/>
              </a:spcBef>
              <a:spcAft>
                <a:spcPts val="0"/>
              </a:spcAft>
              <a:buClr>
                <a:schemeClr val="lt1"/>
              </a:buClr>
              <a:buSzPct val="25000"/>
              <a:buFont typeface="Arial"/>
              <a:buNone/>
            </a:pPr>
            <a:endParaRPr sz="30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b="0" i="0" u="none" strike="noStrike" cap="none" dirty="0">
                <a:solidFill>
                  <a:schemeClr val="lt1"/>
                </a:solidFill>
                <a:latin typeface="Roboto Mono"/>
                <a:ea typeface="Roboto Mono"/>
                <a:cs typeface="Roboto Mono"/>
                <a:sym typeface="Roboto Mono"/>
              </a:rPr>
              <a:t>Analyzer </a:t>
            </a:r>
            <a:br>
              <a:rPr lang="fr-CA" b="0" i="0" u="none" strike="noStrike" cap="none" dirty="0">
                <a:solidFill>
                  <a:schemeClr val="lt1"/>
                </a:solidFill>
                <a:latin typeface="Roboto Mono"/>
                <a:ea typeface="Roboto Mono"/>
                <a:cs typeface="Roboto Mono"/>
                <a:sym typeface="Roboto Mono"/>
              </a:rPr>
            </a:br>
            <a:r>
              <a:rPr lang="fr-CA" b="0" i="0" u="none" strike="noStrike" cap="none" dirty="0">
                <a:solidFill>
                  <a:schemeClr val="lt1"/>
                </a:solidFill>
                <a:latin typeface="Roboto Mono"/>
                <a:ea typeface="Roboto Mono"/>
                <a:cs typeface="Roboto Mono"/>
                <a:sym typeface="Roboto Mono"/>
              </a:rPr>
              <a:t>and </a:t>
            </a:r>
            <a:br>
              <a:rPr lang="fr-CA" b="0" i="0" u="none" strike="noStrike" cap="none" dirty="0">
                <a:solidFill>
                  <a:schemeClr val="lt1"/>
                </a:solidFill>
                <a:latin typeface="Roboto Mono"/>
                <a:ea typeface="Roboto Mono"/>
                <a:cs typeface="Roboto Mono"/>
                <a:sym typeface="Roboto Mono"/>
              </a:rPr>
            </a:br>
            <a:r>
              <a:rPr lang="fr-CA" b="0" i="0" u="none" strike="noStrike" cap="none" dirty="0">
                <a:solidFill>
                  <a:schemeClr val="lt1"/>
                </a:solidFill>
                <a:latin typeface="Roboto Mono"/>
                <a:ea typeface="Roboto Mono"/>
                <a:cs typeface="Roboto Mono"/>
                <a:sym typeface="Roboto Mono"/>
              </a:rPr>
              <a:t>Prédire </a:t>
            </a:r>
            <a:br>
              <a:rPr lang="fr-CA" b="0" i="0" u="none" strike="noStrike" cap="none" dirty="0">
                <a:solidFill>
                  <a:schemeClr val="lt1"/>
                </a:solidFill>
                <a:latin typeface="Roboto Mono"/>
                <a:ea typeface="Roboto Mono"/>
                <a:cs typeface="Roboto Mono"/>
                <a:sym typeface="Roboto Mono"/>
              </a:rPr>
            </a:br>
            <a:r>
              <a:rPr lang="fr-CA" b="0" i="0" u="none" strike="noStrike" cap="none" dirty="0">
                <a:solidFill>
                  <a:schemeClr val="lt1"/>
                </a:solidFill>
                <a:latin typeface="Roboto Mono"/>
                <a:ea typeface="Roboto Mono"/>
                <a:cs typeface="Roboto Mono"/>
                <a:sym typeface="Roboto Mono"/>
              </a:rPr>
              <a:t/>
            </a:r>
            <a:br>
              <a:rPr lang="fr-CA" b="0" i="0" u="none" strike="noStrike" cap="none" dirty="0">
                <a:solidFill>
                  <a:schemeClr val="lt1"/>
                </a:solidFill>
                <a:latin typeface="Roboto Mono"/>
                <a:ea typeface="Roboto Mono"/>
                <a:cs typeface="Roboto Mono"/>
                <a:sym typeface="Roboto Mono"/>
              </a:rPr>
            </a:br>
            <a:r>
              <a:rPr lang="fr-CA" b="0" i="0" u="none" strike="noStrike" cap="none" dirty="0">
                <a:solidFill>
                  <a:schemeClr val="lt1"/>
                </a:solidFill>
                <a:latin typeface="Roboto Mono"/>
                <a:ea typeface="Roboto Mono"/>
                <a:cs typeface="Roboto Mono"/>
                <a:sym typeface="Roboto Mono"/>
              </a:rPr>
              <a:t>(cause &amp; effet)</a:t>
            </a:r>
          </a:p>
        </p:txBody>
      </p:sp>
      <p:sp>
        <p:nvSpPr>
          <p:cNvPr id="451" name="Shape 451"/>
          <p:cNvSpPr txBox="1"/>
          <p:nvPr/>
        </p:nvSpPr>
        <p:spPr>
          <a:xfrm>
            <a:off x="58910" y="1768332"/>
            <a:ext cx="4398300" cy="278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1800" b="0" i="0" u="none" strike="noStrike" cap="none">
                <a:solidFill>
                  <a:schemeClr val="dk2"/>
                </a:solidFill>
                <a:latin typeface="Roboto Mono"/>
                <a:ea typeface="Roboto Mono"/>
                <a:cs typeface="Roboto Mono"/>
                <a:sym typeface="Roboto Mono"/>
              </a:rPr>
              <a:t>Défi de pensée informatique:</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8B33"/>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4"/>
              </a:buClr>
              <a:buSzPct val="25000"/>
              <a:buFont typeface="Arial"/>
              <a:buNone/>
            </a:pPr>
            <a:r>
              <a:rPr lang="fr-CA" sz="1800" b="0" i="0" u="none" strike="noStrike" cap="none">
                <a:solidFill>
                  <a:schemeClr val="accent4"/>
                </a:solidFill>
                <a:latin typeface="Roboto Mono"/>
                <a:ea typeface="Roboto Mono"/>
                <a:cs typeface="Roboto Mono"/>
                <a:sym typeface="Roboto Mono"/>
              </a:rPr>
              <a:t>Si aujourd’hui est vendredi, quel est le jour après le jour avant le jour avant demain?</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a:solidFill>
                  <a:srgbClr val="FF8B33"/>
                </a:solidFill>
                <a:latin typeface="Roboto Mono"/>
                <a:ea typeface="Roboto Mono"/>
                <a:cs typeface="Roboto Mono"/>
                <a:sym typeface="Roboto Mono"/>
              </a:rPr>
              <a:t> </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body" idx="1"/>
          </p:nvPr>
        </p:nvSpPr>
        <p:spPr>
          <a:xfrm>
            <a:off x="4592078" y="745350"/>
            <a:ext cx="45126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b="0" i="0" u="none" strike="noStrike" cap="none" dirty="0">
                <a:solidFill>
                  <a:schemeClr val="lt1"/>
                </a:solidFill>
                <a:latin typeface="Roboto Mono"/>
                <a:ea typeface="Roboto Mono"/>
                <a:cs typeface="Roboto Mono"/>
                <a:sym typeface="Roboto Mono"/>
              </a:rPr>
              <a:t>Mise en pratique</a:t>
            </a:r>
          </a:p>
          <a:p>
            <a:pPr marL="0" marR="0" lvl="0" indent="0" algn="ctr" rtl="0">
              <a:lnSpc>
                <a:spcPct val="100000"/>
              </a:lnSpc>
              <a:spcBef>
                <a:spcPts val="0"/>
              </a:spcBef>
              <a:spcAft>
                <a:spcPts val="0"/>
              </a:spcAft>
              <a:buClr>
                <a:schemeClr val="lt1"/>
              </a:buClr>
              <a:buSzPct val="25000"/>
              <a:buFont typeface="Arial"/>
              <a:buNone/>
            </a:pPr>
            <a:endParaRPr sz="3600" b="0"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Décomposition,</a:t>
            </a:r>
          </a:p>
          <a:p>
            <a:pPr marL="0" marR="0" lvl="0" indent="0" algn="ctr" rtl="0">
              <a:lnSpc>
                <a:spcPct val="150000"/>
              </a:lnSpc>
              <a:spcBef>
                <a:spcPts val="0"/>
              </a:spcBef>
              <a:spcAft>
                <a:spcPts val="0"/>
              </a:spcAft>
              <a:buClr>
                <a:schemeClr val="lt1"/>
              </a:buClr>
              <a:buSzPct val="25000"/>
              <a:buFont typeface="Arial"/>
              <a:buNone/>
            </a:pPr>
            <a:r>
              <a:rPr lang="fr-CA" b="0" i="1" u="none" strike="noStrike" cap="none" dirty="0">
                <a:solidFill>
                  <a:schemeClr val="lt1"/>
                </a:solidFill>
                <a:latin typeface="Roboto Mono"/>
                <a:ea typeface="Roboto Mono"/>
                <a:cs typeface="Roboto Mono"/>
                <a:sym typeface="Roboto Mono"/>
              </a:rPr>
              <a:t> </a:t>
            </a:r>
            <a:r>
              <a:rPr lang="fr-CA" b="0" i="0" u="none" strike="noStrike" cap="none" dirty="0">
                <a:solidFill>
                  <a:schemeClr val="accent4"/>
                </a:solidFill>
                <a:latin typeface="Roboto Mono"/>
                <a:ea typeface="Roboto Mono"/>
                <a:cs typeface="Roboto Mono"/>
                <a:sym typeface="Roboto Mono"/>
              </a:rPr>
              <a:t>Logique</a:t>
            </a:r>
            <a:r>
              <a:rPr lang="fr-CA" b="0"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Reconnaissance des Schém</a:t>
            </a:r>
            <a:r>
              <a:rPr lang="fr-CA" dirty="0">
                <a:solidFill>
                  <a:schemeClr val="accent4"/>
                </a:solidFill>
                <a:latin typeface="Roboto Mono"/>
                <a:ea typeface="Roboto Mono"/>
                <a:cs typeface="Roboto Mono"/>
                <a:sym typeface="Roboto Mono"/>
              </a:rPr>
              <a:t>as</a:t>
            </a:r>
          </a:p>
        </p:txBody>
      </p:sp>
      <p:sp>
        <p:nvSpPr>
          <p:cNvPr id="458" name="Shape 458"/>
          <p:cNvSpPr txBox="1"/>
          <p:nvPr/>
        </p:nvSpPr>
        <p:spPr>
          <a:xfrm>
            <a:off x="304800" y="1159818"/>
            <a:ext cx="4398300" cy="3479700"/>
          </a:xfrm>
          <a:prstGeom prst="rect">
            <a:avLst/>
          </a:prstGeom>
          <a:noFill/>
          <a:ln>
            <a:noFill/>
          </a:ln>
        </p:spPr>
        <p:txBody>
          <a:bodyPr lIns="91425" tIns="91425" rIns="91425" bIns="91425" anchor="t" anchorCtr="0">
            <a:noAutofit/>
          </a:bodyPr>
          <a:lstStyle/>
          <a:p>
            <a:pPr marL="0" marR="0" lvl="0" indent="0" algn="l"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Si aujourd’hui est </a:t>
            </a:r>
            <a:r>
              <a:rPr lang="fr-CA" sz="1800" b="0" i="0" u="none" strike="noStrike" cap="none" dirty="0">
                <a:solidFill>
                  <a:schemeClr val="accent4"/>
                </a:solidFill>
                <a:latin typeface="Roboto Mono"/>
                <a:ea typeface="Roboto Mono"/>
                <a:cs typeface="Roboto Mono"/>
                <a:sym typeface="Roboto Mono"/>
              </a:rPr>
              <a:t>vendredi</a:t>
            </a:r>
            <a:r>
              <a:rPr lang="fr-CA" sz="1800" b="0" i="0" u="none" strike="noStrike" cap="none" dirty="0">
                <a:solidFill>
                  <a:schemeClr val="dk1"/>
                </a:solidFill>
                <a:latin typeface="Roboto Mono"/>
                <a:ea typeface="Roboto Mono"/>
                <a:cs typeface="Roboto Mono"/>
                <a:sym typeface="Roboto Mono"/>
              </a:rPr>
              <a:t>, quel est </a:t>
            </a:r>
          </a:p>
          <a:p>
            <a:pPr marL="0" marR="0" lvl="0" indent="0" algn="l"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le jour après </a:t>
            </a:r>
          </a:p>
          <a:p>
            <a:pPr marL="0" marR="0" lvl="0" indent="0" algn="l"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le jour avant </a:t>
            </a:r>
          </a:p>
          <a:p>
            <a:pPr marL="0" marR="0" lvl="0" indent="0" algn="l"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le jour avant </a:t>
            </a:r>
          </a:p>
          <a:p>
            <a:pPr marL="0" marR="0" lvl="0" indent="0" algn="l"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demain?</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FF8B33"/>
              </a:buClr>
              <a:buSzPct val="25000"/>
              <a:buFont typeface="Arial"/>
              <a:buNone/>
            </a:pPr>
            <a:r>
              <a:rPr lang="fr-CA" sz="1800" b="0" i="0" u="none" strike="noStrike" cap="none" dirty="0">
                <a:solidFill>
                  <a:srgbClr val="FF8B33"/>
                </a:solidFill>
                <a:latin typeface="Roboto Mono"/>
                <a:ea typeface="Roboto Mono"/>
                <a:cs typeface="Roboto Mono"/>
                <a:sym typeface="Roboto Mono"/>
              </a:rPr>
              <a:t> </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body" idx="1"/>
          </p:nvPr>
        </p:nvSpPr>
        <p:spPr>
          <a:xfrm>
            <a:off x="4579014" y="666750"/>
            <a:ext cx="45126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b="0" i="0" u="none" strike="noStrike" cap="none" dirty="0">
                <a:solidFill>
                  <a:schemeClr val="lt1"/>
                </a:solidFill>
                <a:latin typeface="Roboto Mono"/>
                <a:ea typeface="Roboto Mono"/>
                <a:cs typeface="Roboto Mono"/>
                <a:sym typeface="Roboto Mono"/>
              </a:rPr>
              <a:t>Mise en pratique</a:t>
            </a:r>
          </a:p>
          <a:p>
            <a:pPr marL="0" marR="0" lvl="0" indent="0" algn="ctr" rtl="0">
              <a:lnSpc>
                <a:spcPct val="100000"/>
              </a:lnSpc>
              <a:spcBef>
                <a:spcPts val="0"/>
              </a:spcBef>
              <a:spcAft>
                <a:spcPts val="0"/>
              </a:spcAft>
              <a:buClr>
                <a:schemeClr val="lt1"/>
              </a:buClr>
              <a:buSzPct val="25000"/>
              <a:buFont typeface="Arial"/>
              <a:buNone/>
            </a:pPr>
            <a:endParaRPr sz="4000" b="0"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Décomposition,</a:t>
            </a:r>
          </a:p>
          <a:p>
            <a:pPr marL="0" marR="0" lvl="0" indent="0" algn="ctr" rtl="0">
              <a:lnSpc>
                <a:spcPct val="150000"/>
              </a:lnSpc>
              <a:spcBef>
                <a:spcPts val="0"/>
              </a:spcBef>
              <a:spcAft>
                <a:spcPts val="0"/>
              </a:spcAft>
              <a:buClr>
                <a:schemeClr val="lt1"/>
              </a:buClr>
              <a:buSzPct val="25000"/>
              <a:buFont typeface="Arial"/>
              <a:buNone/>
            </a:pPr>
            <a:r>
              <a:rPr lang="fr-CA" b="0" i="1" u="none" strike="noStrike" cap="none" dirty="0">
                <a:solidFill>
                  <a:schemeClr val="lt1"/>
                </a:solidFill>
                <a:latin typeface="Roboto Mono"/>
                <a:ea typeface="Roboto Mono"/>
                <a:cs typeface="Roboto Mono"/>
                <a:sym typeface="Roboto Mono"/>
              </a:rPr>
              <a:t> </a:t>
            </a:r>
            <a:r>
              <a:rPr lang="fr-CA" b="0" i="0" u="none" strike="noStrike" cap="none" dirty="0">
                <a:solidFill>
                  <a:schemeClr val="accent4"/>
                </a:solidFill>
                <a:latin typeface="Roboto Mono"/>
                <a:ea typeface="Roboto Mono"/>
                <a:cs typeface="Roboto Mono"/>
                <a:sym typeface="Roboto Mono"/>
              </a:rPr>
              <a:t>Logique</a:t>
            </a:r>
            <a:r>
              <a:rPr lang="fr-CA" b="0"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Reconnaissance des Schémas</a:t>
            </a:r>
          </a:p>
        </p:txBody>
      </p:sp>
      <p:sp>
        <p:nvSpPr>
          <p:cNvPr id="465" name="Shape 465"/>
          <p:cNvSpPr txBox="1"/>
          <p:nvPr/>
        </p:nvSpPr>
        <p:spPr>
          <a:xfrm>
            <a:off x="186235" y="1609545"/>
            <a:ext cx="4398300" cy="3479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fr-CA" sz="1800" b="0" i="0" u="none" strike="noStrike" cap="none">
                <a:solidFill>
                  <a:schemeClr val="dk1"/>
                </a:solidFill>
                <a:latin typeface="Roboto Mono"/>
                <a:ea typeface="Roboto Mono"/>
                <a:cs typeface="Roboto Mono"/>
                <a:sym typeface="Roboto Mono"/>
              </a:rPr>
              <a:t>Si aujourd’hui est </a:t>
            </a:r>
            <a:r>
              <a:rPr lang="fr-CA" sz="1800" b="0" i="0" u="none" strike="noStrike" cap="none">
                <a:solidFill>
                  <a:schemeClr val="accent4"/>
                </a:solidFill>
                <a:latin typeface="Roboto Mono"/>
                <a:ea typeface="Roboto Mono"/>
                <a:cs typeface="Roboto Mono"/>
                <a:sym typeface="Roboto Mono"/>
              </a:rPr>
              <a:t>vendredi</a:t>
            </a:r>
            <a:r>
              <a:rPr lang="fr-CA" sz="1800" b="0" i="0" u="none" strike="noStrike" cap="none">
                <a:solidFill>
                  <a:schemeClr val="dk1"/>
                </a:solidFill>
                <a:latin typeface="Roboto Mono"/>
                <a:ea typeface="Roboto Mono"/>
                <a:cs typeface="Roboto Mono"/>
                <a:sym typeface="Roboto Mono"/>
              </a:rPr>
              <a:t>, quel est </a:t>
            </a:r>
          </a:p>
          <a:p>
            <a:pPr marL="0" marR="0" lvl="0" indent="0" algn="l" rtl="0">
              <a:lnSpc>
                <a:spcPct val="100000"/>
              </a:lnSpc>
              <a:spcBef>
                <a:spcPts val="0"/>
              </a:spcBef>
              <a:spcAft>
                <a:spcPts val="0"/>
              </a:spcAft>
              <a:buClr>
                <a:schemeClr val="dk1"/>
              </a:buClr>
              <a:buSzPct val="25000"/>
              <a:buFont typeface="Arial"/>
              <a:buNone/>
            </a:pPr>
            <a:r>
              <a:rPr lang="fr-CA" sz="1800" b="0" i="0" u="none" strike="noStrike" cap="none">
                <a:solidFill>
                  <a:schemeClr val="dk1"/>
                </a:solidFill>
                <a:latin typeface="Roboto Mono"/>
                <a:ea typeface="Roboto Mono"/>
                <a:cs typeface="Roboto Mono"/>
                <a:sym typeface="Roboto Mono"/>
              </a:rPr>
              <a:t>    le jour après </a:t>
            </a:r>
          </a:p>
          <a:p>
            <a:pPr marL="0" marR="0" lvl="0" indent="0" algn="l" rtl="0">
              <a:lnSpc>
                <a:spcPct val="100000"/>
              </a:lnSpc>
              <a:spcBef>
                <a:spcPts val="0"/>
              </a:spcBef>
              <a:spcAft>
                <a:spcPts val="0"/>
              </a:spcAft>
              <a:buClr>
                <a:schemeClr val="dk1"/>
              </a:buClr>
              <a:buSzPct val="25000"/>
              <a:buFont typeface="Arial"/>
              <a:buNone/>
            </a:pPr>
            <a:r>
              <a:rPr lang="fr-CA" sz="1800" b="0" i="0" u="none" strike="noStrike" cap="none">
                <a:solidFill>
                  <a:schemeClr val="dk1"/>
                </a:solidFill>
                <a:latin typeface="Roboto Mono"/>
                <a:ea typeface="Roboto Mono"/>
                <a:cs typeface="Roboto Mono"/>
                <a:sym typeface="Roboto Mono"/>
              </a:rPr>
              <a:t>        le jour avant </a:t>
            </a:r>
          </a:p>
          <a:p>
            <a:pPr marL="0" marR="0" lvl="0" indent="0" algn="l" rtl="0">
              <a:lnSpc>
                <a:spcPct val="100000"/>
              </a:lnSpc>
              <a:spcBef>
                <a:spcPts val="0"/>
              </a:spcBef>
              <a:spcAft>
                <a:spcPts val="0"/>
              </a:spcAft>
              <a:buClr>
                <a:schemeClr val="dk1"/>
              </a:buClr>
              <a:buSzPct val="25000"/>
              <a:buFont typeface="Arial"/>
              <a:buNone/>
            </a:pPr>
            <a:r>
              <a:rPr lang="fr-CA" sz="1800" b="0" i="0" u="none" strike="noStrike" cap="none">
                <a:solidFill>
                  <a:schemeClr val="dk1"/>
                </a:solidFill>
                <a:latin typeface="Roboto Mono"/>
                <a:ea typeface="Roboto Mono"/>
                <a:cs typeface="Roboto Mono"/>
                <a:sym typeface="Roboto Mono"/>
              </a:rPr>
              <a:t>            le jour avant </a:t>
            </a:r>
          </a:p>
          <a:p>
            <a:pPr marL="0" marR="0" lvl="0" indent="0" algn="l" rtl="0">
              <a:lnSpc>
                <a:spcPct val="100000"/>
              </a:lnSpc>
              <a:spcBef>
                <a:spcPts val="0"/>
              </a:spcBef>
              <a:spcAft>
                <a:spcPts val="0"/>
              </a:spcAft>
              <a:buClr>
                <a:schemeClr val="dk1"/>
              </a:buClr>
              <a:buSzPct val="25000"/>
              <a:buFont typeface="Arial"/>
              <a:buNone/>
            </a:pPr>
            <a:r>
              <a:rPr lang="fr-CA" sz="1800" b="0" i="0" u="none" strike="noStrike" cap="none">
                <a:solidFill>
                  <a:schemeClr val="dk1"/>
                </a:solidFill>
                <a:latin typeface="Roboto Mono"/>
                <a:ea typeface="Roboto Mono"/>
                <a:cs typeface="Roboto Mono"/>
                <a:sym typeface="Roboto Mono"/>
              </a:rPr>
              <a:t>               </a:t>
            </a:r>
            <a:r>
              <a:rPr lang="fr-CA" sz="1800" b="0" i="0" u="none" strike="noStrike" cap="none">
                <a:solidFill>
                  <a:schemeClr val="accent4"/>
                </a:solidFill>
                <a:latin typeface="Roboto Mono"/>
                <a:ea typeface="Roboto Mono"/>
                <a:cs typeface="Roboto Mono"/>
                <a:sym typeface="Roboto Mono"/>
              </a:rPr>
              <a:t>demain?</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FF8B33"/>
              </a:buClr>
              <a:buSzPct val="25000"/>
              <a:buFont typeface="Calibri"/>
              <a:buNone/>
            </a:pPr>
            <a:r>
              <a:rPr lang="fr-CA" sz="1800" b="0" i="0" u="none" strike="noStrike" cap="none">
                <a:solidFill>
                  <a:srgbClr val="FF8B33"/>
                </a:solidFill>
                <a:latin typeface="Roboto Mono"/>
                <a:ea typeface="Roboto Mono"/>
                <a:cs typeface="Roboto Mono"/>
                <a:sym typeface="Roboto Mono"/>
              </a:rPr>
              <a:t> </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4592078" y="821550"/>
            <a:ext cx="45126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b="0" i="0" u="none" strike="noStrike" cap="none" dirty="0">
                <a:solidFill>
                  <a:schemeClr val="lt1"/>
                </a:solidFill>
                <a:latin typeface="Roboto Mono"/>
                <a:ea typeface="Roboto Mono"/>
                <a:cs typeface="Roboto Mono"/>
                <a:sym typeface="Roboto Mono"/>
              </a:rPr>
              <a:t>Mise en pratique</a:t>
            </a:r>
          </a:p>
          <a:p>
            <a:pPr marL="0" marR="0" lvl="0" indent="0" algn="ctr" rtl="0">
              <a:lnSpc>
                <a:spcPct val="100000"/>
              </a:lnSpc>
              <a:spcBef>
                <a:spcPts val="0"/>
              </a:spcBef>
              <a:spcAft>
                <a:spcPts val="0"/>
              </a:spcAft>
              <a:buClr>
                <a:schemeClr val="lt1"/>
              </a:buClr>
              <a:buSzPct val="25000"/>
              <a:buFont typeface="Arial"/>
              <a:buNone/>
            </a:pPr>
            <a:endParaRPr b="0"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Décomposition,</a:t>
            </a:r>
          </a:p>
          <a:p>
            <a:pPr marL="0" marR="0" lvl="0" indent="0" algn="ctr" rtl="0">
              <a:lnSpc>
                <a:spcPct val="150000"/>
              </a:lnSpc>
              <a:spcBef>
                <a:spcPts val="0"/>
              </a:spcBef>
              <a:spcAft>
                <a:spcPts val="0"/>
              </a:spcAft>
              <a:buClr>
                <a:schemeClr val="lt1"/>
              </a:buClr>
              <a:buSzPct val="25000"/>
              <a:buFont typeface="Arial"/>
              <a:buNone/>
            </a:pPr>
            <a:r>
              <a:rPr lang="fr-CA" b="0" i="1" u="none" strike="noStrike" cap="none" dirty="0">
                <a:solidFill>
                  <a:schemeClr val="accent4"/>
                </a:solidFill>
                <a:latin typeface="Roboto Mono"/>
                <a:ea typeface="Roboto Mono"/>
                <a:cs typeface="Roboto Mono"/>
                <a:sym typeface="Roboto Mono"/>
              </a:rPr>
              <a:t> </a:t>
            </a:r>
            <a:r>
              <a:rPr lang="fr-CA" b="0" i="0" u="none" strike="noStrike" cap="none" dirty="0">
                <a:solidFill>
                  <a:schemeClr val="accent4"/>
                </a:solidFill>
                <a:latin typeface="Roboto Mono"/>
                <a:ea typeface="Roboto Mono"/>
                <a:cs typeface="Roboto Mono"/>
                <a:sym typeface="Roboto Mono"/>
              </a:rPr>
              <a:t>Logique </a:t>
            </a: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Reconnaissance des Schémas</a:t>
            </a:r>
          </a:p>
        </p:txBody>
      </p:sp>
      <p:sp>
        <p:nvSpPr>
          <p:cNvPr id="472" name="Shape 472"/>
          <p:cNvSpPr txBox="1"/>
          <p:nvPr/>
        </p:nvSpPr>
        <p:spPr>
          <a:xfrm>
            <a:off x="249775" y="1561507"/>
            <a:ext cx="4398425" cy="222672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fr-CA" sz="1800" b="0" i="0" u="none" strike="noStrike" cap="none" dirty="0">
                <a:solidFill>
                  <a:schemeClr val="accent4"/>
                </a:solidFill>
                <a:latin typeface="Roboto Mono"/>
                <a:ea typeface="Roboto Mono"/>
                <a:cs typeface="Roboto Mono"/>
                <a:sym typeface="Roboto Mono"/>
              </a:rPr>
              <a:t>Est-ce que ceci est un problème simple maintenant?</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Si aujourd’hui est vendredi, quel est </a:t>
            </a:r>
            <a:r>
              <a:rPr lang="fr-CA" sz="1800" b="0" i="0" u="none" strike="noStrike" cap="none" dirty="0">
                <a:solidFill>
                  <a:schemeClr val="accent4"/>
                </a:solidFill>
                <a:latin typeface="Roboto Mono"/>
                <a:ea typeface="Roboto Mono"/>
                <a:cs typeface="Roboto Mono"/>
                <a:sym typeface="Roboto Mono"/>
              </a:rPr>
              <a:t>(</a:t>
            </a:r>
            <a:r>
              <a:rPr lang="fr-CA" sz="1800" b="0" i="0" u="none" strike="noStrike" cap="none" dirty="0">
                <a:solidFill>
                  <a:schemeClr val="dk1"/>
                </a:solidFill>
                <a:latin typeface="Roboto Mono"/>
                <a:ea typeface="Roboto Mono"/>
                <a:cs typeface="Roboto Mono"/>
                <a:sym typeface="Roboto Mono"/>
              </a:rPr>
              <a:t>le jour après </a:t>
            </a:r>
            <a:r>
              <a:rPr lang="fr-CA" sz="1800" b="0" i="0" u="none" strike="noStrike" cap="none" dirty="0">
                <a:solidFill>
                  <a:schemeClr val="accent4"/>
                </a:solidFill>
                <a:latin typeface="Roboto Mono"/>
                <a:ea typeface="Roboto Mono"/>
                <a:cs typeface="Roboto Mono"/>
                <a:sym typeface="Roboto Mono"/>
              </a:rPr>
              <a:t>(</a:t>
            </a:r>
            <a:r>
              <a:rPr lang="fr-CA" sz="1800" b="0" i="0" u="none" strike="noStrike" cap="none" dirty="0">
                <a:solidFill>
                  <a:schemeClr val="dk1"/>
                </a:solidFill>
                <a:latin typeface="Roboto Mono"/>
                <a:ea typeface="Roboto Mono"/>
                <a:cs typeface="Roboto Mono"/>
                <a:sym typeface="Roboto Mono"/>
              </a:rPr>
              <a:t>le jour avant </a:t>
            </a:r>
            <a:r>
              <a:rPr lang="fr-CA" sz="1800" b="0" i="0" u="none" strike="noStrike" cap="none" dirty="0">
                <a:solidFill>
                  <a:schemeClr val="accent4"/>
                </a:solidFill>
                <a:latin typeface="Roboto Mono"/>
                <a:ea typeface="Roboto Mono"/>
                <a:cs typeface="Roboto Mono"/>
                <a:sym typeface="Roboto Mono"/>
              </a:rPr>
              <a:t>(</a:t>
            </a:r>
            <a:r>
              <a:rPr lang="fr-CA" sz="1800" b="0" i="0" u="none" strike="noStrike" cap="none" dirty="0">
                <a:solidFill>
                  <a:schemeClr val="dk1"/>
                </a:solidFill>
                <a:latin typeface="Roboto Mono"/>
                <a:ea typeface="Roboto Mono"/>
                <a:cs typeface="Roboto Mono"/>
                <a:sym typeface="Roboto Mono"/>
              </a:rPr>
              <a:t>le jour avant </a:t>
            </a:r>
            <a:r>
              <a:rPr lang="fr-CA" sz="1800" b="0" i="0" u="none" strike="noStrike" cap="none" dirty="0">
                <a:solidFill>
                  <a:schemeClr val="accent4"/>
                </a:solidFill>
                <a:latin typeface="Roboto Mono"/>
                <a:ea typeface="Roboto Mono"/>
                <a:cs typeface="Roboto Mono"/>
                <a:sym typeface="Roboto Mono"/>
              </a:rPr>
              <a:t>(</a:t>
            </a:r>
            <a:r>
              <a:rPr lang="fr-CA" sz="1800" b="0" i="0" u="none" strike="noStrike" cap="none" dirty="0">
                <a:solidFill>
                  <a:schemeClr val="dk1"/>
                </a:solidFill>
                <a:latin typeface="Roboto Mono"/>
                <a:ea typeface="Roboto Mono"/>
                <a:cs typeface="Roboto Mono"/>
                <a:sym typeface="Roboto Mono"/>
              </a:rPr>
              <a:t>demain</a:t>
            </a:r>
            <a:r>
              <a:rPr lang="fr-CA" sz="1800" b="0" i="0" u="none" strike="noStrike" cap="none" dirty="0">
                <a:solidFill>
                  <a:schemeClr val="accent4"/>
                </a:solidFill>
                <a:latin typeface="Roboto Mono"/>
                <a:ea typeface="Roboto Mono"/>
                <a:cs typeface="Roboto Mono"/>
                <a:sym typeface="Roboto Mono"/>
              </a:rPr>
              <a:t>))))</a:t>
            </a:r>
            <a:r>
              <a:rPr lang="fr-CA" sz="1800" b="0" i="0" u="none" strike="noStrike" cap="none" dirty="0">
                <a:solidFill>
                  <a:schemeClr val="dk1"/>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FF8B33"/>
              </a:buClr>
              <a:buSzPct val="25000"/>
              <a:buFont typeface="Arial"/>
              <a:buNone/>
            </a:pPr>
            <a:r>
              <a:rPr lang="fr-CA" sz="1800" b="0" i="0" u="none" strike="noStrike" cap="none" dirty="0">
                <a:solidFill>
                  <a:srgbClr val="FF8B33"/>
                </a:solidFill>
                <a:latin typeface="Roboto Mono"/>
                <a:ea typeface="Roboto Mono"/>
                <a:cs typeface="Roboto Mono"/>
                <a:sym typeface="Roboto Mono"/>
              </a:rPr>
              <a:t> </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body" idx="1"/>
          </p:nvPr>
        </p:nvSpPr>
        <p:spPr>
          <a:xfrm>
            <a:off x="4572000" y="853410"/>
            <a:ext cx="4769400" cy="4906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fr-CA" b="0" i="0" u="none" strike="noStrike" cap="none" dirty="0">
                <a:solidFill>
                  <a:schemeClr val="lt1"/>
                </a:solidFill>
                <a:latin typeface="Roboto Mono"/>
                <a:ea typeface="Roboto Mono"/>
                <a:cs typeface="Roboto Mono"/>
                <a:sym typeface="Roboto Mono"/>
              </a:rPr>
              <a:t> La pensée informatique </a:t>
            </a:r>
          </a:p>
          <a:p>
            <a:pPr marL="0" marR="0" lvl="0" indent="0" algn="l" rtl="0">
              <a:lnSpc>
                <a:spcPct val="100000"/>
              </a:lnSpc>
              <a:spcBef>
                <a:spcPts val="0"/>
              </a:spcBef>
              <a:spcAft>
                <a:spcPts val="0"/>
              </a:spcAft>
              <a:buClr>
                <a:schemeClr val="accent4"/>
              </a:buClr>
              <a:buSzPct val="25000"/>
              <a:buFont typeface="Arial"/>
              <a:buNone/>
            </a:pPr>
            <a:r>
              <a:rPr lang="fr-CA" b="0" i="0" u="none" strike="noStrike" cap="none" dirty="0">
                <a:solidFill>
                  <a:schemeClr val="lt1"/>
                </a:solidFill>
                <a:latin typeface="Roboto Mono"/>
                <a:ea typeface="Roboto Mono"/>
                <a:cs typeface="Roboto Mono"/>
                <a:sym typeface="Roboto Mono"/>
              </a:rPr>
              <a:t> en action!</a:t>
            </a:r>
            <a:r>
              <a:rPr lang="fr-CA" sz="1800" b="0" i="0" u="none" strike="noStrike" cap="none" dirty="0">
                <a:solidFill>
                  <a:schemeClr val="lt1"/>
                </a:solidFill>
                <a:latin typeface="Roboto Mono"/>
                <a:ea typeface="Roboto Mono"/>
                <a:cs typeface="Roboto Mono"/>
                <a:sym typeface="Roboto Mono"/>
              </a:rPr>
              <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Décomposition</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Logique</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Reconnaissance de schémas</a:t>
            </a:r>
          </a:p>
          <a:p>
            <a:pPr marL="0" marR="0" lvl="0" indent="0" algn="l" rtl="0">
              <a:lnSpc>
                <a:spcPct val="100000"/>
              </a:lnSpc>
              <a:spcBef>
                <a:spcPts val="0"/>
              </a:spcBef>
              <a:spcAft>
                <a:spcPts val="0"/>
              </a:spcAft>
              <a:buClr>
                <a:schemeClr val="accent4"/>
              </a:buClr>
              <a:buSzPct val="25000"/>
              <a:buFont typeface="Arial"/>
              <a:buNone/>
            </a:pPr>
            <a:r>
              <a:rPr lang="fr-CA" sz="1800" b="0" i="0" u="none" strike="noStrike" cap="none" dirty="0">
                <a:solidFill>
                  <a:schemeClr val="lt1"/>
                </a:solidFill>
                <a:latin typeface="Roboto Mono"/>
                <a:ea typeface="Roboto Mono"/>
                <a:cs typeface="Roboto Mono"/>
                <a:sym typeface="Roboto Mono"/>
              </a:rPr>
              <a:t> </a:t>
            </a: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a:t>
            </a:r>
            <a:r>
              <a:rPr lang="fr-CA" sz="1800" b="0" i="0" u="none" strike="noStrike" cap="none" dirty="0" smtClean="0">
                <a:solidFill>
                  <a:schemeClr val="lt1"/>
                </a:solidFill>
                <a:latin typeface="Roboto Mono"/>
                <a:ea typeface="Roboto Mono"/>
                <a:cs typeface="Roboto Mono"/>
                <a:sym typeface="Roboto Mono"/>
              </a:rPr>
              <a:t>Algorithme0</a:t>
            </a:r>
            <a:endParaRPr lang="fr-CA" sz="1800" b="0" i="0" u="none" strike="noStrike" cap="none" dirty="0">
              <a:solidFill>
                <a:schemeClr val="lt1"/>
              </a:solidFill>
              <a:latin typeface="Roboto Mono"/>
              <a:ea typeface="Roboto Mono"/>
              <a:cs typeface="Roboto Mono"/>
              <a:sym typeface="Roboto Mono"/>
            </a:endParaRPr>
          </a:p>
        </p:txBody>
      </p:sp>
      <p:sp>
        <p:nvSpPr>
          <p:cNvPr id="479" name="Shape 479"/>
          <p:cNvSpPr txBox="1"/>
          <p:nvPr/>
        </p:nvSpPr>
        <p:spPr>
          <a:xfrm>
            <a:off x="21300" y="1417987"/>
            <a:ext cx="4398300" cy="3479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accent4"/>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4"/>
              </a:buClr>
              <a:buSzPct val="25000"/>
              <a:buFont typeface="Arial"/>
              <a:buNone/>
            </a:pPr>
            <a:r>
              <a:rPr lang="fr-CA" sz="1800" b="0" i="0" u="none" strike="noStrike" cap="none" dirty="0">
                <a:solidFill>
                  <a:schemeClr val="accent4"/>
                </a:solidFill>
                <a:latin typeface="Roboto Mono"/>
                <a:ea typeface="Roboto Mono"/>
                <a:cs typeface="Roboto Mono"/>
                <a:sym typeface="Roboto Mono"/>
              </a:rPr>
              <a:t>Si aujourd’hui est vendredi, quel est le jour après le jour avant le jour avant demain?</a:t>
            </a:r>
          </a:p>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accent4"/>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4"/>
              </a:buClr>
              <a:buSzPct val="25000"/>
              <a:buFont typeface="Arial"/>
              <a:buNone/>
            </a:pPr>
            <a:r>
              <a:rPr lang="fr-CA" sz="1800" b="0" i="0" u="none" strike="noStrike" cap="none" dirty="0">
                <a:solidFill>
                  <a:schemeClr val="accent4"/>
                </a:solidFill>
                <a:latin typeface="Roboto Mono"/>
                <a:ea typeface="Roboto Mono"/>
                <a:cs typeface="Roboto Mono"/>
                <a:sym typeface="Roboto Mono"/>
              </a:rPr>
              <a:t> </a:t>
            </a:r>
          </a:p>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accent4"/>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4518837" y="749002"/>
            <a:ext cx="4625099" cy="41133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b="0" i="0" u="none" strike="noStrike" cap="none" dirty="0">
                <a:solidFill>
                  <a:schemeClr val="lt1"/>
                </a:solidFill>
                <a:latin typeface="Roboto Mono"/>
                <a:ea typeface="Roboto Mono"/>
                <a:cs typeface="Roboto Mono"/>
                <a:sym typeface="Roboto Mono"/>
              </a:rPr>
              <a:t>Mise en </a:t>
            </a:r>
            <a:r>
              <a:rPr lang="fr-CA" sz="2800" b="0" i="0" u="none" strike="noStrike" cap="none" dirty="0" smtClean="0">
                <a:solidFill>
                  <a:schemeClr val="lt1"/>
                </a:solidFill>
                <a:latin typeface="Roboto Mono"/>
                <a:ea typeface="Roboto Mono"/>
                <a:cs typeface="Roboto Mono"/>
                <a:sym typeface="Roboto Mono"/>
              </a:rPr>
              <a:t>pratique</a:t>
            </a:r>
          </a:p>
          <a:p>
            <a:pPr marL="0" marR="0" lvl="0" indent="0" algn="ctr" rtl="0">
              <a:lnSpc>
                <a:spcPct val="100000"/>
              </a:lnSpc>
              <a:spcBef>
                <a:spcPts val="0"/>
              </a:spcBef>
              <a:spcAft>
                <a:spcPts val="0"/>
              </a:spcAft>
              <a:buClr>
                <a:schemeClr val="lt1"/>
              </a:buClr>
              <a:buSzPct val="25000"/>
              <a:buFont typeface="Arial"/>
              <a:buNone/>
            </a:pPr>
            <a:endParaRPr sz="1800" b="0"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Décomposition,</a:t>
            </a:r>
          </a:p>
          <a:p>
            <a:pPr marL="0" marR="0" lvl="0" indent="0" algn="ctr" rtl="0">
              <a:lnSpc>
                <a:spcPct val="150000"/>
              </a:lnSpc>
              <a:spcBef>
                <a:spcPts val="0"/>
              </a:spcBef>
              <a:spcAft>
                <a:spcPts val="0"/>
              </a:spcAft>
              <a:buClr>
                <a:schemeClr val="lt1"/>
              </a:buClr>
              <a:buSzPct val="25000"/>
              <a:buFont typeface="Arial"/>
              <a:buNone/>
            </a:pPr>
            <a:r>
              <a:rPr lang="fr-CA" b="0" i="1" u="none" strike="noStrike" cap="none" dirty="0">
                <a:solidFill>
                  <a:schemeClr val="lt1"/>
                </a:solidFill>
                <a:latin typeface="Roboto Mono"/>
                <a:ea typeface="Roboto Mono"/>
                <a:cs typeface="Roboto Mono"/>
                <a:sym typeface="Roboto Mono"/>
              </a:rPr>
              <a:t> </a:t>
            </a:r>
            <a:r>
              <a:rPr lang="fr-CA" b="0" i="0" u="none" strike="noStrike" cap="none" dirty="0">
                <a:solidFill>
                  <a:schemeClr val="accent4"/>
                </a:solidFill>
                <a:latin typeface="Roboto Mono"/>
                <a:ea typeface="Roboto Mono"/>
                <a:cs typeface="Roboto Mono"/>
                <a:sym typeface="Roboto Mono"/>
              </a:rPr>
              <a:t>Logique</a:t>
            </a:r>
            <a:r>
              <a:rPr lang="fr-CA" b="0"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fr-CA" b="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fr-CA" b="0" i="0" u="none" strike="noStrike" cap="none" dirty="0">
                <a:solidFill>
                  <a:schemeClr val="accent4"/>
                </a:solidFill>
                <a:latin typeface="Roboto Mono"/>
                <a:ea typeface="Roboto Mono"/>
                <a:cs typeface="Roboto Mono"/>
                <a:sym typeface="Roboto Mono"/>
              </a:rPr>
              <a:t>Reconnaissance des Schémas</a:t>
            </a:r>
          </a:p>
        </p:txBody>
      </p:sp>
      <p:sp>
        <p:nvSpPr>
          <p:cNvPr id="486" name="Shape 486"/>
          <p:cNvSpPr txBox="1"/>
          <p:nvPr/>
        </p:nvSpPr>
        <p:spPr>
          <a:xfrm>
            <a:off x="228401" y="1044041"/>
            <a:ext cx="4069558" cy="2890021"/>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1800" b="0" i="0" u="none" strike="noStrike" cap="none" dirty="0">
                <a:solidFill>
                  <a:schemeClr val="dk2"/>
                </a:solidFill>
                <a:latin typeface="Roboto Mono"/>
                <a:ea typeface="Roboto Mono"/>
                <a:cs typeface="Roboto Mono"/>
                <a:sym typeface="Roboto Mono"/>
              </a:rPr>
              <a:t>Deuxième défi de pensée informatique:</a:t>
            </a:r>
          </a:p>
          <a:p>
            <a:pPr marL="0" marR="0" lvl="0" indent="0" algn="ctr" rtl="0">
              <a:lnSpc>
                <a:spcPct val="100000"/>
              </a:lnSpc>
              <a:spcBef>
                <a:spcPts val="0"/>
              </a:spcBef>
              <a:spcAft>
                <a:spcPts val="0"/>
              </a:spcAft>
              <a:buClr>
                <a:srgbClr val="FF8B33"/>
              </a:buClr>
              <a:buSzPct val="25000"/>
              <a:buFont typeface="Arial"/>
              <a:buNone/>
            </a:pPr>
            <a:r>
              <a:rPr lang="fr-CA" sz="3200" b="0" i="0" u="none" strike="noStrike" cap="none" dirty="0">
                <a:solidFill>
                  <a:srgbClr val="FF8B33"/>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accent3"/>
              </a:buClr>
              <a:buSzPct val="25000"/>
              <a:buFont typeface="Arial"/>
              <a:buNone/>
            </a:pPr>
            <a:r>
              <a:rPr lang="fr-CA" sz="2200" b="0" i="0" u="none" strike="noStrike" cap="none" dirty="0">
                <a:solidFill>
                  <a:schemeClr val="accent4"/>
                </a:solidFill>
                <a:latin typeface="Roboto Mono"/>
                <a:ea typeface="Roboto Mono"/>
                <a:cs typeface="Roboto Mono"/>
                <a:sym typeface="Roboto Mono"/>
              </a:rPr>
              <a:t>Additionnez </a:t>
            </a:r>
          </a:p>
          <a:p>
            <a:pPr marL="0" marR="0" lvl="0" indent="0" algn="ctr" rtl="0">
              <a:lnSpc>
                <a:spcPct val="100000"/>
              </a:lnSpc>
              <a:spcBef>
                <a:spcPts val="0"/>
              </a:spcBef>
              <a:spcAft>
                <a:spcPts val="0"/>
              </a:spcAft>
              <a:buClr>
                <a:schemeClr val="accent3"/>
              </a:buClr>
              <a:buSzPct val="25000"/>
              <a:buFont typeface="Arial"/>
              <a:buNone/>
            </a:pPr>
            <a:r>
              <a:rPr lang="fr-CA" sz="2200" b="0" i="0" u="none" strike="noStrike" cap="none" dirty="0">
                <a:solidFill>
                  <a:schemeClr val="accent4"/>
                </a:solidFill>
                <a:latin typeface="Roboto Mono"/>
                <a:ea typeface="Roboto Mono"/>
                <a:cs typeface="Roboto Mono"/>
                <a:sym typeface="Roboto Mono"/>
              </a:rPr>
              <a:t>tous les chiffres </a:t>
            </a:r>
          </a:p>
          <a:p>
            <a:pPr marL="0" marR="0" lvl="0" indent="0" algn="ctr" rtl="0">
              <a:lnSpc>
                <a:spcPct val="100000"/>
              </a:lnSpc>
              <a:spcBef>
                <a:spcPts val="0"/>
              </a:spcBef>
              <a:spcAft>
                <a:spcPts val="0"/>
              </a:spcAft>
              <a:buClr>
                <a:schemeClr val="accent3"/>
              </a:buClr>
              <a:buSzPct val="25000"/>
              <a:buFont typeface="Arial"/>
              <a:buNone/>
            </a:pPr>
            <a:r>
              <a:rPr lang="fr-CA" sz="2200" b="0" i="0" u="none" strike="noStrike" cap="none" dirty="0">
                <a:solidFill>
                  <a:schemeClr val="accent4"/>
                </a:solidFill>
                <a:latin typeface="Roboto Mono"/>
                <a:ea typeface="Roboto Mono"/>
                <a:cs typeface="Roboto Mono"/>
                <a:sym typeface="Roboto Mono"/>
              </a:rPr>
              <a:t>de  1 à 200,</a:t>
            </a:r>
            <a:br>
              <a:rPr lang="fr-CA" sz="2200" b="0" i="0" u="none" strike="noStrike" cap="none" dirty="0">
                <a:solidFill>
                  <a:schemeClr val="accent4"/>
                </a:solidFill>
                <a:latin typeface="Roboto Mono"/>
                <a:ea typeface="Roboto Mono"/>
                <a:cs typeface="Roboto Mono"/>
                <a:sym typeface="Roboto Mono"/>
              </a:rPr>
            </a:br>
            <a:r>
              <a:rPr lang="fr-CA" sz="2200" b="0" i="0" u="none" strike="noStrike" cap="none" dirty="0">
                <a:solidFill>
                  <a:schemeClr val="accent4"/>
                </a:solidFill>
                <a:latin typeface="Roboto Mono"/>
                <a:ea typeface="Roboto Mono"/>
                <a:cs typeface="Roboto Mono"/>
                <a:sym typeface="Roboto Mono"/>
              </a:rPr>
              <a:t>en 10 seconds,</a:t>
            </a:r>
            <a:br>
              <a:rPr lang="fr-CA" sz="2200" b="0" i="0" u="none" strike="noStrike" cap="none" dirty="0">
                <a:solidFill>
                  <a:schemeClr val="accent4"/>
                </a:solidFill>
                <a:latin typeface="Roboto Mono"/>
                <a:ea typeface="Roboto Mono"/>
                <a:cs typeface="Roboto Mono"/>
                <a:sym typeface="Roboto Mono"/>
              </a:rPr>
            </a:br>
            <a:r>
              <a:rPr lang="fr-CA" sz="2200" b="0" i="0" u="none" strike="noStrike" cap="none" dirty="0">
                <a:solidFill>
                  <a:schemeClr val="accent4"/>
                </a:solidFill>
                <a:latin typeface="Roboto Mono"/>
                <a:ea typeface="Roboto Mono"/>
                <a:cs typeface="Roboto Mono"/>
                <a:sym typeface="Roboto Mono"/>
              </a:rPr>
              <a:t>dans votre tête.</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flipH="1">
            <a:off x="228600" y="361950"/>
            <a:ext cx="5105400" cy="873600"/>
          </a:xfrm>
          <a:prstGeom prst="rect">
            <a:avLst/>
          </a:prstGeom>
          <a:solidFill>
            <a:schemeClr val="dk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200" b="0" i="0" u="none" strike="noStrike" cap="none" dirty="0">
                <a:solidFill>
                  <a:schemeClr val="lt1"/>
                </a:solidFill>
                <a:latin typeface="Roboto Mono"/>
                <a:ea typeface="Roboto Mono"/>
                <a:cs typeface="Roboto Mono"/>
                <a:sym typeface="Roboto Mono"/>
              </a:rPr>
              <a:t>Inspirer &amp; Outiller</a:t>
            </a:r>
          </a:p>
        </p:txBody>
      </p:sp>
      <p:sp>
        <p:nvSpPr>
          <p:cNvPr id="298" name="Shape 298"/>
          <p:cNvSpPr/>
          <p:nvPr/>
        </p:nvSpPr>
        <p:spPr>
          <a:xfrm flipH="1">
            <a:off x="237104" y="1313600"/>
            <a:ext cx="7459095" cy="1410550"/>
          </a:xfrm>
          <a:prstGeom prst="rect">
            <a:avLst/>
          </a:prstGeom>
          <a:solidFill>
            <a:schemeClr val="dk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200" b="0" i="0" u="none" strike="noStrike" cap="none" dirty="0">
                <a:solidFill>
                  <a:schemeClr val="lt1"/>
                </a:solidFill>
                <a:latin typeface="Roboto Mono"/>
                <a:ea typeface="Roboto Mono"/>
                <a:cs typeface="Roboto Mono"/>
                <a:sym typeface="Roboto Mono"/>
              </a:rPr>
              <a:t>Les Enfants Canadiens avec la</a:t>
            </a:r>
          </a:p>
          <a:p>
            <a:pPr marL="0" marR="0" lvl="0" indent="0" algn="l" rtl="0">
              <a:lnSpc>
                <a:spcPct val="100000"/>
              </a:lnSpc>
              <a:spcBef>
                <a:spcPts val="0"/>
              </a:spcBef>
              <a:spcAft>
                <a:spcPts val="0"/>
              </a:spcAft>
              <a:buClr>
                <a:schemeClr val="accent4"/>
              </a:buClr>
              <a:buSzPct val="25000"/>
              <a:buFont typeface="Arial"/>
              <a:buNone/>
            </a:pPr>
            <a:r>
              <a:rPr lang="fr-CA" sz="3200" b="1" i="0" u="none" strike="noStrike" cap="none" dirty="0">
                <a:solidFill>
                  <a:schemeClr val="bg1"/>
                </a:solidFill>
                <a:latin typeface="Roboto Mono"/>
                <a:ea typeface="Roboto Mono"/>
                <a:cs typeface="Roboto Mono"/>
                <a:sym typeface="Roboto Mono"/>
              </a:rPr>
              <a:t>Programmation Informatique</a:t>
            </a:r>
          </a:p>
        </p:txBody>
      </p:sp>
      <p:sp>
        <p:nvSpPr>
          <p:cNvPr id="299" name="Shape 299"/>
          <p:cNvSpPr/>
          <p:nvPr/>
        </p:nvSpPr>
        <p:spPr>
          <a:xfrm>
            <a:off x="241076" y="2934400"/>
            <a:ext cx="5517900" cy="2356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fr-CA" sz="1300" b="0" i="0" u="none" strike="noStrike" cap="none" dirty="0">
                <a:solidFill>
                  <a:schemeClr val="dk1"/>
                </a:solidFill>
                <a:latin typeface="Roboto Mono"/>
                <a:ea typeface="Roboto Mono"/>
                <a:cs typeface="Roboto Mono"/>
                <a:sym typeface="Roboto Mono"/>
              </a:rPr>
              <a:t>Nous sommes un organisme à but non lucratif canadien se consacrant à </a:t>
            </a:r>
            <a:r>
              <a:rPr lang="fr-CA" sz="1300" b="0" i="0" u="none" strike="noStrike" cap="none" dirty="0">
                <a:solidFill>
                  <a:schemeClr val="accent4"/>
                </a:solidFill>
                <a:latin typeface="Roboto Mono"/>
                <a:ea typeface="Roboto Mono"/>
                <a:cs typeface="Roboto Mono"/>
                <a:sym typeface="Roboto Mono"/>
              </a:rPr>
              <a:t>outiller</a:t>
            </a:r>
            <a:r>
              <a:rPr lang="fr-CA" sz="1300" b="1" i="0" u="none" strike="noStrike" cap="none" dirty="0">
                <a:solidFill>
                  <a:schemeClr val="dk1"/>
                </a:solidFill>
                <a:latin typeface="Roboto Mono"/>
                <a:ea typeface="Roboto Mono"/>
                <a:cs typeface="Roboto Mono"/>
                <a:sym typeface="Roboto Mono"/>
              </a:rPr>
              <a:t> </a:t>
            </a:r>
            <a:r>
              <a:rPr lang="fr-CA" sz="1300" b="0" i="0" u="none" strike="noStrike" cap="none" dirty="0">
                <a:solidFill>
                  <a:schemeClr val="dk1"/>
                </a:solidFill>
                <a:latin typeface="Roboto Mono"/>
                <a:ea typeface="Roboto Mono"/>
                <a:cs typeface="Roboto Mono"/>
                <a:sym typeface="Roboto Mono"/>
              </a:rPr>
              <a:t>les élèves, les enseignants et les parents avec les compétences qui aideront à s’épanouir dans une société axée sur la technologie. </a:t>
            </a:r>
          </a:p>
          <a:p>
            <a:pPr marL="0" marR="0" lvl="0" indent="0" algn="l" rtl="0">
              <a:lnSpc>
                <a:spcPct val="100000"/>
              </a:lnSpc>
              <a:spcBef>
                <a:spcPts val="0"/>
              </a:spcBef>
              <a:spcAft>
                <a:spcPts val="0"/>
              </a:spcAft>
              <a:buClr>
                <a:schemeClr val="dk1"/>
              </a:buClr>
              <a:buSzPct val="25000"/>
              <a:buFont typeface="Arial"/>
              <a:buNone/>
            </a:pPr>
            <a:r>
              <a:rPr lang="fr-CA" sz="1300" b="0" i="0" u="none" strike="noStrike" cap="none" dirty="0">
                <a:solidFill>
                  <a:schemeClr val="dk1"/>
                </a:solidFill>
                <a:latin typeface="Roboto Mono"/>
                <a:ea typeface="Roboto Mono"/>
                <a:cs typeface="Roboto Mono"/>
                <a:sym typeface="Roboto Mono"/>
              </a:rPr>
              <a:t/>
            </a:r>
            <a:br>
              <a:rPr lang="fr-CA" sz="1300" b="0" i="0" u="none" strike="noStrike" cap="none" dirty="0">
                <a:solidFill>
                  <a:schemeClr val="dk1"/>
                </a:solidFill>
                <a:latin typeface="Roboto Mono"/>
                <a:ea typeface="Roboto Mono"/>
                <a:cs typeface="Roboto Mono"/>
                <a:sym typeface="Roboto Mono"/>
              </a:rPr>
            </a:br>
            <a:r>
              <a:rPr lang="fr-CA" sz="1300" b="0" i="0" u="none" strike="noStrike" cap="none" dirty="0">
                <a:solidFill>
                  <a:schemeClr val="dk1"/>
                </a:solidFill>
                <a:latin typeface="Roboto Mono"/>
                <a:ea typeface="Roboto Mono"/>
                <a:cs typeface="Roboto Mono"/>
                <a:sym typeface="Roboto Mono"/>
              </a:rPr>
              <a:t>En enseignant aux enfants comment </a:t>
            </a:r>
            <a:r>
              <a:rPr lang="fr-CA" sz="1300" b="0" i="0" u="none" strike="noStrike" cap="none" dirty="0">
                <a:solidFill>
                  <a:schemeClr val="accent4"/>
                </a:solidFill>
                <a:latin typeface="Roboto Mono"/>
                <a:ea typeface="Roboto Mono"/>
                <a:cs typeface="Roboto Mono"/>
                <a:sym typeface="Roboto Mono"/>
              </a:rPr>
              <a:t>programmer</a:t>
            </a:r>
            <a:r>
              <a:rPr lang="fr-CA" sz="1300" b="0" i="0" u="none" strike="noStrike" cap="none" dirty="0">
                <a:solidFill>
                  <a:schemeClr val="dk1"/>
                </a:solidFill>
                <a:latin typeface="Roboto Mono"/>
                <a:ea typeface="Roboto Mono"/>
                <a:cs typeface="Roboto Mono"/>
                <a:sym typeface="Roboto Mono"/>
              </a:rPr>
              <a:t>, on leur enseigne comment mieux penser et mieux créer dans un</a:t>
            </a:r>
            <a:r>
              <a:rPr lang="fr-CA" sz="1300" dirty="0">
                <a:latin typeface="Roboto Mono"/>
                <a:ea typeface="Roboto Mono"/>
                <a:cs typeface="Roboto Mono"/>
                <a:sym typeface="Roboto Mono"/>
              </a:rPr>
              <a:t> </a:t>
            </a:r>
            <a:r>
              <a:rPr lang="fr-CA" sz="1300" b="0" i="0" u="none" strike="noStrike" cap="none" dirty="0">
                <a:solidFill>
                  <a:schemeClr val="dk1"/>
                </a:solidFill>
                <a:latin typeface="Roboto Mono"/>
                <a:ea typeface="Roboto Mono"/>
                <a:cs typeface="Roboto Mono"/>
                <a:sym typeface="Roboto Mono"/>
              </a:rPr>
              <a:t>monde numérique.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4523014" y="1499592"/>
            <a:ext cx="4620900" cy="3454500"/>
          </a:xfrm>
          <a:prstGeom prst="rect">
            <a:avLst/>
          </a:prstGeom>
          <a:noFill/>
          <a:ln>
            <a:noFill/>
          </a:ln>
        </p:spPr>
        <p:txBody>
          <a:bodyPr lIns="91425" tIns="91425" rIns="91425" bIns="91425" anchor="t" anchorCtr="0">
            <a:noAutofit/>
          </a:bodyPr>
          <a:lstStyle/>
          <a:p>
            <a:pPr marL="342900" marR="0" lvl="0" indent="0" algn="l" rtl="0">
              <a:lnSpc>
                <a:spcPct val="100000"/>
              </a:lnSpc>
              <a:spcBef>
                <a:spcPts val="0"/>
              </a:spcBef>
              <a:spcAft>
                <a:spcPts val="0"/>
              </a:spcAft>
              <a:buClr>
                <a:schemeClr val="lt1"/>
              </a:buClr>
              <a:buSzPct val="25000"/>
              <a:buFont typeface="Arial"/>
              <a:buNone/>
            </a:pPr>
            <a:r>
              <a:rPr lang="fr-CA" sz="2200" b="0" i="0" u="none" strike="noStrike" cap="none" dirty="0">
                <a:solidFill>
                  <a:schemeClr val="lt1"/>
                </a:solidFill>
                <a:latin typeface="Roboto Mono"/>
                <a:ea typeface="Roboto Mono"/>
                <a:cs typeface="Roboto Mono"/>
                <a:sym typeface="Roboto Mono"/>
              </a:rPr>
              <a:t>Est-ce que quelqu’un reconnaît un modèle ou séquence qui aiderait à définir un nouvel algorithme?</a:t>
            </a:r>
          </a:p>
        </p:txBody>
      </p:sp>
      <p:sp>
        <p:nvSpPr>
          <p:cNvPr id="493" name="Shape 493"/>
          <p:cNvSpPr txBox="1"/>
          <p:nvPr/>
        </p:nvSpPr>
        <p:spPr>
          <a:xfrm>
            <a:off x="181797" y="1404709"/>
            <a:ext cx="4108500" cy="3149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4"/>
              </a:buClr>
              <a:buSzPct val="25000"/>
              <a:buFont typeface="Arial"/>
              <a:buNone/>
            </a:pPr>
            <a:r>
              <a:rPr lang="fr-CA" sz="1800" b="0" i="0" u="none" strike="noStrike" cap="none">
                <a:solidFill>
                  <a:schemeClr val="accent4"/>
                </a:solidFill>
                <a:latin typeface="Roboto Mono"/>
                <a:ea typeface="Roboto Mono"/>
                <a:cs typeface="Roboto Mono"/>
                <a:sym typeface="Roboto Mono"/>
              </a:rPr>
              <a:t>C’est évident qu’on devra utiliser un algorithme autre que</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147EB4"/>
              </a:solidFill>
              <a:latin typeface="Roboto Mono"/>
              <a:ea typeface="Roboto Mono"/>
              <a:cs typeface="Roboto Mono"/>
              <a:sym typeface="Roboto Mono"/>
            </a:endParaRPr>
          </a:p>
          <a:p>
            <a:pPr marL="0" marR="0" lvl="0" indent="0" algn="ctr" rtl="0">
              <a:lnSpc>
                <a:spcPct val="100000"/>
              </a:lnSpc>
              <a:spcBef>
                <a:spcPts val="0"/>
              </a:spcBef>
              <a:spcAft>
                <a:spcPts val="0"/>
              </a:spcAft>
              <a:buClr>
                <a:srgbClr val="33AFF7"/>
              </a:buClr>
              <a:buSzPct val="25000"/>
              <a:buFont typeface="Arial"/>
              <a:buNone/>
            </a:pPr>
            <a:r>
              <a:rPr lang="fr-CA" sz="1800" b="0" i="0" u="none" strike="noStrike" cap="none">
                <a:solidFill>
                  <a:srgbClr val="33AFF7"/>
                </a:solidFill>
                <a:latin typeface="Roboto Mono"/>
                <a:ea typeface="Roboto Mono"/>
                <a:cs typeface="Roboto Mono"/>
                <a:sym typeface="Roboto Mono"/>
              </a:rPr>
              <a:t>1 + 2 + 3 + …. + 198 + 199 + 200</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2"/>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4"/>
              </a:buClr>
              <a:buSzPct val="25000"/>
              <a:buFont typeface="Arial"/>
              <a:buNone/>
            </a:pPr>
            <a:r>
              <a:rPr lang="fr-CA" sz="1800" b="0" i="0" u="none" strike="noStrike" cap="none">
                <a:solidFill>
                  <a:schemeClr val="accent4"/>
                </a:solidFill>
                <a:latin typeface="Roboto Mono"/>
                <a:ea typeface="Roboto Mono"/>
                <a:cs typeface="Roboto Mono"/>
                <a:sym typeface="Roboto Mono"/>
              </a:rPr>
              <a:t>pour relever le défi avec ses requis.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4642764" y="724956"/>
            <a:ext cx="4914900" cy="4148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fr-CA" b="0" i="0" u="none" strike="noStrike" cap="none" dirty="0">
                <a:solidFill>
                  <a:schemeClr val="lt1"/>
                </a:solidFill>
                <a:latin typeface="Roboto Mono"/>
                <a:ea typeface="Roboto Mono"/>
                <a:cs typeface="Roboto Mono"/>
                <a:sym typeface="Roboto Mono"/>
              </a:rPr>
              <a:t> La pensée informatique </a:t>
            </a:r>
          </a:p>
          <a:p>
            <a:pPr marL="0" marR="0" lvl="0" indent="0" algn="l" rtl="0">
              <a:lnSpc>
                <a:spcPct val="100000"/>
              </a:lnSpc>
              <a:spcBef>
                <a:spcPts val="0"/>
              </a:spcBef>
              <a:spcAft>
                <a:spcPts val="0"/>
              </a:spcAft>
              <a:buClr>
                <a:schemeClr val="accent4"/>
              </a:buClr>
              <a:buSzPct val="25000"/>
              <a:buFont typeface="Arial"/>
              <a:buNone/>
            </a:pPr>
            <a:r>
              <a:rPr lang="fr-CA" b="0" i="0" u="none" strike="noStrike" cap="none" dirty="0">
                <a:solidFill>
                  <a:schemeClr val="lt1"/>
                </a:solidFill>
                <a:latin typeface="Roboto Mono"/>
                <a:ea typeface="Roboto Mono"/>
                <a:cs typeface="Roboto Mono"/>
                <a:sym typeface="Roboto Mono"/>
              </a:rPr>
              <a:t> au travaille…</a:t>
            </a:r>
            <a:r>
              <a:rPr lang="fr-CA" sz="1800" b="0" i="0" u="none" strike="noStrike" cap="none" dirty="0">
                <a:solidFill>
                  <a:schemeClr val="lt1"/>
                </a:solidFill>
                <a:latin typeface="Roboto Mono"/>
                <a:ea typeface="Roboto Mono"/>
                <a:cs typeface="Roboto Mono"/>
                <a:sym typeface="Roboto Mono"/>
              </a:rPr>
              <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Décomposition</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Logique</a:t>
            </a:r>
            <a:br>
              <a:rPr lang="fr-CA" sz="1800" b="0" i="0" u="none" strike="noStrike" cap="none" dirty="0">
                <a:solidFill>
                  <a:schemeClr val="lt1"/>
                </a:solidFill>
                <a:latin typeface="Roboto Mono"/>
                <a:ea typeface="Roboto Mono"/>
                <a:cs typeface="Roboto Mono"/>
                <a:sym typeface="Roboto Mono"/>
              </a:rPr>
            </a:br>
            <a:endParaRPr lang="fr-CA"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Reconnaissance de schémas</a:t>
            </a:r>
          </a:p>
          <a:p>
            <a:pPr marL="0" marR="0" lvl="0" indent="0" algn="l" rtl="0">
              <a:lnSpc>
                <a:spcPct val="100000"/>
              </a:lnSpc>
              <a:spcBef>
                <a:spcPts val="0"/>
              </a:spcBef>
              <a:spcAft>
                <a:spcPts val="0"/>
              </a:spcAft>
              <a:buClr>
                <a:schemeClr val="accent4"/>
              </a:buClr>
              <a:buSzPct val="25000"/>
              <a:buFont typeface="Arial"/>
              <a:buNone/>
            </a:pPr>
            <a:r>
              <a:rPr lang="fr-CA" sz="1800" b="0" i="0" u="none" strike="noStrike" cap="none" dirty="0">
                <a:solidFill>
                  <a:schemeClr val="lt1"/>
                </a:solidFill>
                <a:latin typeface="Roboto Mono"/>
                <a:ea typeface="Roboto Mono"/>
                <a:cs typeface="Roboto Mono"/>
                <a:sym typeface="Roboto Mono"/>
              </a:rPr>
              <a:t> </a:t>
            </a:r>
          </a:p>
          <a:p>
            <a:pPr marL="0" marR="0" lvl="0" indent="0" algn="l" rtl="0">
              <a:lnSpc>
                <a:spcPct val="100000"/>
              </a:lnSpc>
              <a:spcBef>
                <a:spcPts val="0"/>
              </a:spcBef>
              <a:spcAft>
                <a:spcPts val="0"/>
              </a:spcAft>
              <a:buClr>
                <a:schemeClr val="accent4"/>
              </a:buClr>
              <a:buSzPct val="100000"/>
              <a:buFont typeface="Roboto Mono"/>
              <a:buChar char="✓"/>
            </a:pPr>
            <a:r>
              <a:rPr lang="fr-CA" sz="1800" b="0" i="0" u="none" strike="noStrike" cap="none" dirty="0">
                <a:solidFill>
                  <a:schemeClr val="lt1"/>
                </a:solidFill>
                <a:latin typeface="Roboto Mono"/>
                <a:ea typeface="Roboto Mono"/>
                <a:cs typeface="Roboto Mono"/>
                <a:sym typeface="Roboto Mono"/>
              </a:rPr>
              <a:t> Algorithme</a:t>
            </a:r>
          </a:p>
          <a:p>
            <a:pPr marL="0" marR="0" lvl="0" indent="0" algn="l" rtl="0">
              <a:lnSpc>
                <a:spcPct val="100000"/>
              </a:lnSpc>
              <a:spcBef>
                <a:spcPts val="0"/>
              </a:spcBef>
              <a:spcAft>
                <a:spcPts val="0"/>
              </a:spcAft>
              <a:buClr>
                <a:schemeClr val="accent4"/>
              </a:buClr>
              <a:buSzPct val="100000"/>
              <a:buFont typeface="Noto Sans Symbols"/>
              <a:buNone/>
            </a:pPr>
            <a:endParaRPr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Noto Sans Symbols"/>
              <a:buNone/>
            </a:pPr>
            <a:endParaRPr sz="18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accent4"/>
              </a:buClr>
              <a:buSzPct val="100000"/>
              <a:buFont typeface="Noto Sans Symbols"/>
              <a:buNone/>
            </a:pPr>
            <a:endParaRPr sz="1800" b="0" i="0" u="none" strike="noStrike" cap="none" dirty="0">
              <a:solidFill>
                <a:schemeClr val="lt1"/>
              </a:solidFill>
              <a:latin typeface="Roboto Mono"/>
              <a:ea typeface="Roboto Mono"/>
              <a:cs typeface="Roboto Mono"/>
              <a:sym typeface="Roboto Mono"/>
            </a:endParaRPr>
          </a:p>
          <a:p>
            <a:pPr marL="342900" marR="0" lvl="0" indent="-190500" algn="l" rtl="0">
              <a:lnSpc>
                <a:spcPct val="100000"/>
              </a:lnSpc>
              <a:spcBef>
                <a:spcPts val="0"/>
              </a:spcBef>
              <a:spcAft>
                <a:spcPts val="0"/>
              </a:spcAft>
              <a:buClr>
                <a:schemeClr val="accent4"/>
              </a:buClr>
              <a:buSzPct val="25000"/>
              <a:buFont typeface="Arial"/>
              <a:buNone/>
            </a:pPr>
            <a:endParaRPr sz="1800" b="0" i="0" u="none" strike="noStrike" cap="none" dirty="0">
              <a:solidFill>
                <a:schemeClr val="lt1"/>
              </a:solidFill>
              <a:latin typeface="Roboto Mono"/>
              <a:ea typeface="Roboto Mono"/>
              <a:cs typeface="Roboto Mono"/>
              <a:sym typeface="Roboto Mono"/>
            </a:endParaRPr>
          </a:p>
        </p:txBody>
      </p:sp>
      <p:sp>
        <p:nvSpPr>
          <p:cNvPr id="500" name="Shape 500"/>
          <p:cNvSpPr txBox="1"/>
          <p:nvPr/>
        </p:nvSpPr>
        <p:spPr>
          <a:xfrm>
            <a:off x="100547" y="889120"/>
            <a:ext cx="4373400" cy="4199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fr-CA" sz="1800" b="0" i="0" u="none" strike="noStrike" cap="none">
                <a:solidFill>
                  <a:schemeClr val="accent4"/>
                </a:solidFill>
                <a:latin typeface="Roboto Mono"/>
                <a:ea typeface="Roboto Mono"/>
                <a:cs typeface="Roboto Mono"/>
                <a:sym typeface="Roboto Mono"/>
              </a:rPr>
              <a:t>Si on regardait le problème sous un autre angle…</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fr-CA" sz="1800" b="0" i="0" u="none" strike="noStrike" cap="none">
                <a:solidFill>
                  <a:srgbClr val="33AFF7"/>
                </a:solidFill>
                <a:latin typeface="Roboto Mono"/>
                <a:ea typeface="Roboto Mono"/>
                <a:cs typeface="Roboto Mono"/>
                <a:sym typeface="Roboto Mono"/>
              </a:rPr>
              <a:t>1 + 200 = 201</a:t>
            </a:r>
          </a:p>
          <a:p>
            <a:pPr marL="0" marR="0" lvl="0" indent="0" algn="l" rtl="0">
              <a:lnSpc>
                <a:spcPct val="100000"/>
              </a:lnSpc>
              <a:spcBef>
                <a:spcPts val="0"/>
              </a:spcBef>
              <a:spcAft>
                <a:spcPts val="0"/>
              </a:spcAft>
              <a:buClr>
                <a:srgbClr val="33AFF7"/>
              </a:buClr>
              <a:buSzPct val="25000"/>
              <a:buFont typeface="Arial"/>
              <a:buNone/>
            </a:pPr>
            <a:r>
              <a:rPr lang="fr-CA" sz="1800" b="0" i="0" u="none" strike="noStrike" cap="none">
                <a:solidFill>
                  <a:srgbClr val="33AFF7"/>
                </a:solidFill>
                <a:latin typeface="Roboto Mono"/>
                <a:ea typeface="Roboto Mono"/>
                <a:cs typeface="Roboto Mono"/>
                <a:sym typeface="Roboto Mono"/>
              </a:rPr>
              <a:t>2 + 199 = 201</a:t>
            </a:r>
          </a:p>
          <a:p>
            <a:pPr marL="0" marR="0" lvl="0" indent="0" algn="l" rtl="0">
              <a:lnSpc>
                <a:spcPct val="100000"/>
              </a:lnSpc>
              <a:spcBef>
                <a:spcPts val="0"/>
              </a:spcBef>
              <a:spcAft>
                <a:spcPts val="0"/>
              </a:spcAft>
              <a:buClr>
                <a:srgbClr val="33AFF7"/>
              </a:buClr>
              <a:buSzPct val="25000"/>
              <a:buFont typeface="Arial"/>
              <a:buNone/>
            </a:pPr>
            <a:r>
              <a:rPr lang="fr-CA" sz="1800" b="0" i="0" u="none" strike="noStrike" cap="none">
                <a:solidFill>
                  <a:srgbClr val="33AFF7"/>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33AFF7"/>
              </a:buClr>
              <a:buSzPct val="25000"/>
              <a:buFont typeface="Arial"/>
              <a:buNone/>
            </a:pPr>
            <a:r>
              <a:rPr lang="fr-CA" sz="1800" b="0" i="0" u="none" strike="noStrike" cap="none">
                <a:solidFill>
                  <a:srgbClr val="33AFF7"/>
                </a:solidFill>
                <a:latin typeface="Roboto Mono"/>
                <a:ea typeface="Roboto Mono"/>
                <a:cs typeface="Roboto Mono"/>
                <a:sym typeface="Roboto Mono"/>
              </a:rPr>
              <a:t>100+101 = 201</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3AFF7"/>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fr-CA" sz="1800" b="0" i="0" u="none" strike="noStrike" cap="none">
                <a:solidFill>
                  <a:srgbClr val="33AFF7"/>
                </a:solidFill>
                <a:latin typeface="Roboto Mono"/>
                <a:ea typeface="Roboto Mono"/>
                <a:cs typeface="Roboto Mono"/>
                <a:sym typeface="Roboto Mono"/>
              </a:rPr>
              <a:t>Alors nous avons 100 paires, chacune s’additionnant à 201… </a:t>
            </a:r>
            <a:br>
              <a:rPr lang="fr-CA" sz="1800" b="0" i="0" u="none" strike="noStrike" cap="none">
                <a:solidFill>
                  <a:srgbClr val="33AFF7"/>
                </a:solidFill>
                <a:latin typeface="Roboto Mono"/>
                <a:ea typeface="Roboto Mono"/>
                <a:cs typeface="Roboto Mono"/>
                <a:sym typeface="Roboto Mono"/>
              </a:rPr>
            </a:br>
            <a:r>
              <a:rPr lang="fr-CA" sz="1800" b="0" i="0" u="none" strike="noStrike" cap="none">
                <a:solidFill>
                  <a:srgbClr val="33AFF7"/>
                </a:solidFill>
                <a:latin typeface="Roboto Mono"/>
                <a:ea typeface="Roboto Mono"/>
                <a:cs typeface="Roboto Mono"/>
                <a:sym typeface="Roboto Mono"/>
              </a:rPr>
              <a:t/>
            </a:r>
            <a:br>
              <a:rPr lang="fr-CA" sz="1800" b="0" i="0" u="none" strike="noStrike" cap="none">
                <a:solidFill>
                  <a:srgbClr val="33AFF7"/>
                </a:solidFill>
                <a:latin typeface="Roboto Mono"/>
                <a:ea typeface="Roboto Mono"/>
                <a:cs typeface="Roboto Mono"/>
                <a:sym typeface="Roboto Mono"/>
              </a:rPr>
            </a:br>
            <a:endParaRPr lang="fr-CA" sz="1800" b="0" i="0" u="none" strike="noStrike" cap="none">
              <a:solidFill>
                <a:srgbClr val="33AFF7"/>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8939"/>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8939"/>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8939"/>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p:nvPr/>
        </p:nvSpPr>
        <p:spPr>
          <a:xfrm flipH="1">
            <a:off x="1395915" y="2065866"/>
            <a:ext cx="6411149"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07" name="Shape 507"/>
          <p:cNvSpPr txBox="1">
            <a:spLocks noGrp="1"/>
          </p:cNvSpPr>
          <p:nvPr>
            <p:ph type="title"/>
          </p:nvPr>
        </p:nvSpPr>
        <p:spPr>
          <a:xfrm>
            <a:off x="1395915" y="1581150"/>
            <a:ext cx="6411000" cy="1948800"/>
          </a:xfrm>
          <a:prstGeom prst="rect">
            <a:avLst/>
          </a:prstGeom>
          <a:noFill/>
          <a:ln>
            <a:noFill/>
          </a:ln>
        </p:spPr>
        <p:txBody>
          <a:bodyPr lIns="91425" tIns="91425" rIns="91425" bIns="91425" anchor="t" anchorCtr="0">
            <a:noAutofit/>
          </a:bodyPr>
          <a:lstStyle/>
          <a:p>
            <a:pPr marL="0" marR="0" lvl="0" indent="0" algn="ctr" rtl="0">
              <a:lnSpc>
                <a:spcPct val="200000"/>
              </a:lnSpc>
              <a:spcBef>
                <a:spcPts val="0"/>
              </a:spcBef>
              <a:spcAft>
                <a:spcPts val="0"/>
              </a:spcAft>
              <a:buClr>
                <a:schemeClr val="dk2"/>
              </a:buClr>
              <a:buSzPct val="25000"/>
              <a:buFont typeface="Arial"/>
              <a:buNone/>
            </a:pPr>
            <a:r>
              <a:rPr lang="fr-CA" sz="4400" b="1" i="0" u="none" strike="noStrike" cap="none" dirty="0">
                <a:solidFill>
                  <a:schemeClr val="dk2"/>
                </a:solidFill>
                <a:latin typeface="Roboto Mono"/>
                <a:ea typeface="Roboto Mono"/>
                <a:cs typeface="Roboto Mono"/>
                <a:sym typeface="Roboto Mono"/>
              </a:rPr>
              <a:t>Pratiques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Shape 513"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514" name="Shape 514"/>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5" name="Shape 515"/>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6" name="Shape 516"/>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7" name="Shape 517"/>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8" name="Shape 518"/>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9" name="Shape 519"/>
          <p:cNvSpPr txBox="1"/>
          <p:nvPr/>
        </p:nvSpPr>
        <p:spPr>
          <a:xfrm>
            <a:off x="6573600" y="4072633"/>
            <a:ext cx="246279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520" name="Shape 520"/>
          <p:cNvSpPr txBox="1"/>
          <p:nvPr/>
        </p:nvSpPr>
        <p:spPr>
          <a:xfrm>
            <a:off x="-18242" y="544183"/>
            <a:ext cx="2404478"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521" name="Shape 521"/>
          <p:cNvSpPr txBox="1"/>
          <p:nvPr/>
        </p:nvSpPr>
        <p:spPr>
          <a:xfrm>
            <a:off x="-3336" y="1187184"/>
            <a:ext cx="2934445"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522" name="Shape 522"/>
          <p:cNvGrpSpPr/>
          <p:nvPr/>
        </p:nvGrpSpPr>
        <p:grpSpPr>
          <a:xfrm>
            <a:off x="2386235" y="265908"/>
            <a:ext cx="4687838" cy="4339659"/>
            <a:chOff x="3747457" y="1195383"/>
            <a:chExt cx="4697085" cy="4348217"/>
          </a:xfrm>
        </p:grpSpPr>
        <p:sp>
          <p:nvSpPr>
            <p:cNvPr id="523" name="Shape 523"/>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24" name="Shape 524"/>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25" name="Shape 525"/>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26" name="Shape 526"/>
            <p:cNvSpPr/>
            <p:nvPr/>
          </p:nvSpPr>
          <p:spPr>
            <a:xfrm>
              <a:off x="6221910" y="4507632"/>
              <a:ext cx="184120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527" name="Shape 527"/>
            <p:cNvSpPr/>
            <p:nvPr/>
          </p:nvSpPr>
          <p:spPr>
            <a:xfrm>
              <a:off x="5561332" y="1765760"/>
              <a:ext cx="151011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528" name="Shape 528"/>
            <p:cNvSpPr/>
            <p:nvPr/>
          </p:nvSpPr>
          <p:spPr>
            <a:xfrm>
              <a:off x="3785632" y="3750771"/>
              <a:ext cx="136715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529" name="Shape 529" descr="Heart_Blue.png"/>
          <p:cNvPicPr preferRelativeResize="0"/>
          <p:nvPr/>
        </p:nvPicPr>
        <p:blipFill rotWithShape="1">
          <a:blip r:embed="rId4">
            <a:alphaModFix/>
          </a:blip>
          <a:srcRect/>
          <a:stretch/>
        </p:blipFill>
        <p:spPr>
          <a:xfrm>
            <a:off x="853191" y="2528966"/>
            <a:ext cx="704553" cy="506824"/>
          </a:xfrm>
          <a:prstGeom prst="rect">
            <a:avLst/>
          </a:prstGeom>
          <a:noFill/>
          <a:ln>
            <a:noFill/>
          </a:ln>
        </p:spPr>
      </p:pic>
      <p:pic>
        <p:nvPicPr>
          <p:cNvPr id="530" name="Shape 530"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531" name="Shape 531"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532" name="Shape 532"/>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33" name="Shape 533"/>
          <p:cNvSpPr txBox="1"/>
          <p:nvPr/>
        </p:nvSpPr>
        <p:spPr>
          <a:xfrm>
            <a:off x="-1438866" y="3097132"/>
            <a:ext cx="5232655" cy="20672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534" name="Shape 534"/>
          <p:cNvSpPr txBox="1"/>
          <p:nvPr/>
        </p:nvSpPr>
        <p:spPr>
          <a:xfrm>
            <a:off x="6573600" y="641058"/>
            <a:ext cx="2462795" cy="1220847"/>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5215480" y="770112"/>
            <a:ext cx="3239008" cy="380771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600" b="0" i="0" u="sng" strike="noStrike" cap="none" dirty="0" smtClean="0">
                <a:solidFill>
                  <a:schemeClr val="lt1"/>
                </a:solidFill>
                <a:latin typeface="Roboto Mono"/>
                <a:ea typeface="Roboto Mono"/>
                <a:cs typeface="Roboto Mono"/>
                <a:sym typeface="Roboto Mono"/>
              </a:rPr>
              <a:t>PRATIQUES</a:t>
            </a:r>
            <a:endParaRPr lang="fr-CA" sz="3600" b="0"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fr-CA" sz="2400" b="0" i="0" u="none" strike="noStrike" cap="none" dirty="0">
                <a:solidFill>
                  <a:schemeClr val="lt1"/>
                </a:solidFill>
                <a:latin typeface="Roboto Mono"/>
                <a:ea typeface="Roboto Mono"/>
                <a:cs typeface="Roboto Mono"/>
                <a:sym typeface="Roboto Mono"/>
              </a:rPr>
              <a:t>Planification</a:t>
            </a:r>
          </a:p>
          <a:p>
            <a:pPr marL="0" marR="0" lvl="0" indent="0" algn="ctr" rtl="0">
              <a:lnSpc>
                <a:spcPct val="150000"/>
              </a:lnSpc>
              <a:spcBef>
                <a:spcPts val="0"/>
              </a:spcBef>
              <a:spcAft>
                <a:spcPts val="0"/>
              </a:spcAft>
              <a:buClr>
                <a:schemeClr val="lt1"/>
              </a:buClr>
              <a:buSzPct val="25000"/>
              <a:buFont typeface="Arial"/>
              <a:buNone/>
            </a:pPr>
            <a:r>
              <a:rPr lang="fr-CA" sz="2400" b="0" i="0" u="none" strike="noStrike" cap="none" dirty="0">
                <a:solidFill>
                  <a:schemeClr val="lt1"/>
                </a:solidFill>
                <a:latin typeface="Roboto Mono"/>
                <a:ea typeface="Roboto Mono"/>
                <a:cs typeface="Roboto Mono"/>
                <a:sym typeface="Roboto Mono"/>
              </a:rPr>
              <a:t>Collaboration</a:t>
            </a:r>
          </a:p>
          <a:p>
            <a:pPr marL="0" marR="0" lvl="0" indent="0" algn="ctr" rtl="0">
              <a:lnSpc>
                <a:spcPct val="150000"/>
              </a:lnSpc>
              <a:spcBef>
                <a:spcPts val="0"/>
              </a:spcBef>
              <a:spcAft>
                <a:spcPts val="0"/>
              </a:spcAft>
              <a:buClr>
                <a:schemeClr val="lt1"/>
              </a:buClr>
              <a:buSzPct val="25000"/>
              <a:buFont typeface="Arial"/>
              <a:buNone/>
            </a:pPr>
            <a:r>
              <a:rPr lang="fr-CA" sz="2400" b="0" i="0" u="none" strike="noStrike" cap="none" dirty="0">
                <a:solidFill>
                  <a:schemeClr val="lt1"/>
                </a:solidFill>
                <a:latin typeface="Roboto Mono"/>
                <a:ea typeface="Roboto Mono"/>
                <a:cs typeface="Roboto Mono"/>
                <a:sym typeface="Roboto Mono"/>
              </a:rPr>
              <a:t>Expérimentation</a:t>
            </a:r>
          </a:p>
          <a:p>
            <a:pPr marL="0" marR="0" lvl="0" indent="0" algn="ctr" rtl="0">
              <a:lnSpc>
                <a:spcPct val="150000"/>
              </a:lnSpc>
              <a:spcBef>
                <a:spcPts val="480"/>
              </a:spcBef>
              <a:spcAft>
                <a:spcPts val="0"/>
              </a:spcAft>
              <a:buClr>
                <a:schemeClr val="lt1"/>
              </a:buClr>
              <a:buSzPct val="25000"/>
              <a:buFont typeface="Arial"/>
              <a:buNone/>
            </a:pPr>
            <a:r>
              <a:rPr lang="fr-CA" sz="2400" b="0" i="0" u="none" strike="noStrike" cap="none" dirty="0">
                <a:solidFill>
                  <a:schemeClr val="lt1"/>
                </a:solidFill>
                <a:latin typeface="Roboto Mono"/>
                <a:ea typeface="Roboto Mono"/>
                <a:cs typeface="Roboto Mono"/>
                <a:sym typeface="Roboto Mono"/>
              </a:rPr>
              <a:t>Débogage</a:t>
            </a: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p:txBody>
      </p:sp>
      <p:pic>
        <p:nvPicPr>
          <p:cNvPr id="541" name="Shape 541" descr="todo_list_v5.png"/>
          <p:cNvPicPr preferRelativeResize="0"/>
          <p:nvPr/>
        </p:nvPicPr>
        <p:blipFill rotWithShape="1">
          <a:blip r:embed="rId3">
            <a:alphaModFix/>
          </a:blip>
          <a:srcRect/>
          <a:stretch/>
        </p:blipFill>
        <p:spPr>
          <a:xfrm>
            <a:off x="711558" y="347503"/>
            <a:ext cx="1199108" cy="1808491"/>
          </a:xfrm>
          <a:prstGeom prst="rect">
            <a:avLst/>
          </a:prstGeom>
          <a:noFill/>
          <a:ln w="12700" cap="flat" cmpd="sng">
            <a:solidFill>
              <a:schemeClr val="dk2"/>
            </a:solidFill>
            <a:prstDash val="solid"/>
            <a:round/>
            <a:headEnd type="none" w="med" len="med"/>
            <a:tailEnd type="none" w="med" len="med"/>
          </a:ln>
        </p:spPr>
      </p:pic>
      <p:pic>
        <p:nvPicPr>
          <p:cNvPr id="542" name="Shape 542" descr="cooking_spices_2.jpeg"/>
          <p:cNvPicPr preferRelativeResize="0"/>
          <p:nvPr/>
        </p:nvPicPr>
        <p:blipFill rotWithShape="1">
          <a:blip r:embed="rId4">
            <a:alphaModFix/>
          </a:blip>
          <a:srcRect/>
          <a:stretch/>
        </p:blipFill>
        <p:spPr>
          <a:xfrm>
            <a:off x="678508" y="2383269"/>
            <a:ext cx="3111294" cy="2070425"/>
          </a:xfrm>
          <a:prstGeom prst="rect">
            <a:avLst/>
          </a:prstGeom>
          <a:noFill/>
          <a:ln>
            <a:noFill/>
          </a:ln>
        </p:spPr>
      </p:pic>
      <p:pic>
        <p:nvPicPr>
          <p:cNvPr id="543" name="Shape 543" descr="collaborating_3_no_colour.jpg"/>
          <p:cNvPicPr preferRelativeResize="0"/>
          <p:nvPr/>
        </p:nvPicPr>
        <p:blipFill rotWithShape="1">
          <a:blip r:embed="rId5">
            <a:alphaModFix/>
          </a:blip>
          <a:srcRect/>
          <a:stretch/>
        </p:blipFill>
        <p:spPr>
          <a:xfrm>
            <a:off x="1956247" y="418639"/>
            <a:ext cx="1932178" cy="19321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4940842" y="888933"/>
            <a:ext cx="3909300" cy="3807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600" b="0" i="0" u="sng" strike="noStrike" cap="none">
                <a:solidFill>
                  <a:schemeClr val="lt1"/>
                </a:solidFill>
                <a:latin typeface="Roboto Mono"/>
                <a:ea typeface="Roboto Mono"/>
                <a:cs typeface="Roboto Mono"/>
                <a:sym typeface="Roboto Mono"/>
              </a:rPr>
              <a:t>DÉBOGAGE</a:t>
            </a:r>
          </a:p>
          <a:p>
            <a:pPr marL="0" marR="0" lvl="0" indent="0" algn="ctr" rtl="0">
              <a:lnSpc>
                <a:spcPct val="100000"/>
              </a:lnSpc>
              <a:spcBef>
                <a:spcPts val="48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
            </a:r>
            <a:br>
              <a:rPr lang="fr-CA" sz="2400" b="0" i="0" u="none" strike="noStrike" cap="none">
                <a:solidFill>
                  <a:schemeClr val="lt1"/>
                </a:solidFill>
                <a:latin typeface="Roboto Mono"/>
                <a:ea typeface="Roboto Mono"/>
                <a:cs typeface="Roboto Mono"/>
                <a:sym typeface="Roboto Mono"/>
              </a:rPr>
            </a:br>
            <a:r>
              <a:rPr lang="fr-CA" sz="2400" b="0" i="0" u="none" strike="noStrike" cap="none">
                <a:solidFill>
                  <a:schemeClr val="lt1"/>
                </a:solidFill>
                <a:latin typeface="Roboto Mono"/>
                <a:ea typeface="Roboto Mono"/>
                <a:cs typeface="Roboto Mono"/>
                <a:sym typeface="Roboto Mono"/>
              </a:rPr>
              <a:t> </a:t>
            </a:r>
            <a:r>
              <a:rPr lang="fr-CA" sz="1800" b="0" i="0" u="none" strike="noStrike" cap="none">
                <a:solidFill>
                  <a:schemeClr val="lt1"/>
                </a:solidFill>
                <a:latin typeface="Roboto Mono"/>
                <a:ea typeface="Roboto Mono"/>
                <a:cs typeface="Roboto Mono"/>
                <a:sym typeface="Roboto Mono"/>
              </a:rPr>
              <a:t>Est-ce que ça marche comme ça devrait? </a:t>
            </a:r>
            <a:br>
              <a:rPr lang="fr-CA" sz="1800" b="0" i="0" u="none" strike="noStrike" cap="none">
                <a:solidFill>
                  <a:schemeClr val="lt1"/>
                </a:solidFill>
                <a:latin typeface="Roboto Mono"/>
                <a:ea typeface="Roboto Mono"/>
                <a:cs typeface="Roboto Mono"/>
                <a:sym typeface="Roboto Mono"/>
              </a:rPr>
            </a:br>
            <a:r>
              <a:rPr lang="fr-CA" sz="1800" b="0" i="0" u="none" strike="noStrike" cap="none">
                <a:solidFill>
                  <a:schemeClr val="lt1"/>
                </a:solidFill>
                <a:latin typeface="Roboto Mono"/>
                <a:ea typeface="Roboto Mono"/>
                <a:cs typeface="Roboto Mono"/>
                <a:sym typeface="Roboto Mono"/>
              </a:rPr>
              <a:t/>
            </a:r>
            <a:br>
              <a:rPr lang="fr-CA" sz="1800" b="0" i="0" u="none" strike="noStrike" cap="none">
                <a:solidFill>
                  <a:schemeClr val="lt1"/>
                </a:solidFill>
                <a:latin typeface="Roboto Mono"/>
                <a:ea typeface="Roboto Mono"/>
                <a:cs typeface="Roboto Mono"/>
                <a:sym typeface="Roboto Mono"/>
              </a:rPr>
            </a:br>
            <a:r>
              <a:rPr lang="fr-CA" sz="1800" b="0" i="0" u="none" strike="noStrike" cap="none">
                <a:solidFill>
                  <a:schemeClr val="lt1"/>
                </a:solidFill>
                <a:latin typeface="Roboto Mono"/>
                <a:ea typeface="Roboto Mono"/>
                <a:cs typeface="Roboto Mono"/>
                <a:sym typeface="Roboto Mono"/>
              </a:rPr>
              <a:t>Identifier le pourquoi et le corriger ou trouver comment le contourner.</a:t>
            </a:r>
          </a:p>
          <a:p>
            <a:pPr marL="0" marR="0" lvl="0" indent="0" algn="l" rtl="0">
              <a:lnSpc>
                <a:spcPct val="100000"/>
              </a:lnSpc>
              <a:spcBef>
                <a:spcPts val="480"/>
              </a:spcBef>
              <a:spcAft>
                <a:spcPts val="0"/>
              </a:spcAft>
              <a:buClr>
                <a:schemeClr val="lt1"/>
              </a:buClr>
              <a:buSzPct val="25000"/>
              <a:buFont typeface="Arial"/>
              <a:buNone/>
            </a:pPr>
            <a:endParaRPr sz="1800" b="0" i="0" u="none" strike="noStrike" cap="none">
              <a:solidFill>
                <a:schemeClr val="lt1"/>
              </a:solidFill>
              <a:latin typeface="Roboto Mono"/>
              <a:ea typeface="Roboto Mono"/>
              <a:cs typeface="Roboto Mono"/>
              <a:sym typeface="Roboto Mono"/>
            </a:endParaRPr>
          </a:p>
          <a:p>
            <a:pPr marL="0" marR="0" lvl="0" indent="0" algn="l" rtl="0">
              <a:lnSpc>
                <a:spcPct val="100000"/>
              </a:lnSpc>
              <a:spcBef>
                <a:spcPts val="480"/>
              </a:spcBef>
              <a:spcAft>
                <a:spcPts val="0"/>
              </a:spcAft>
              <a:buClr>
                <a:schemeClr val="lt1"/>
              </a:buClr>
              <a:buSzPct val="25000"/>
              <a:buFont typeface="Arial"/>
              <a:buNone/>
            </a:pPr>
            <a:endParaRPr sz="1800" b="0" i="0" u="none" strike="noStrike" cap="none">
              <a:solidFill>
                <a:schemeClr val="lt1"/>
              </a:solidFill>
              <a:latin typeface="Roboto Mono"/>
              <a:ea typeface="Roboto Mono"/>
              <a:cs typeface="Roboto Mono"/>
              <a:sym typeface="Roboto Mono"/>
            </a:endParaRPr>
          </a:p>
        </p:txBody>
      </p:sp>
      <p:pic>
        <p:nvPicPr>
          <p:cNvPr id="550" name="Shape 550"/>
          <p:cNvPicPr preferRelativeResize="0"/>
          <p:nvPr/>
        </p:nvPicPr>
        <p:blipFill rotWithShape="1">
          <a:blip r:embed="rId3">
            <a:alphaModFix/>
          </a:blip>
          <a:srcRect/>
          <a:stretch/>
        </p:blipFill>
        <p:spPr>
          <a:xfrm>
            <a:off x="387237" y="782264"/>
            <a:ext cx="3515895" cy="3134895"/>
          </a:xfrm>
          <a:prstGeom prst="rect">
            <a:avLst/>
          </a:prstGeom>
          <a:noFill/>
          <a:ln>
            <a:noFill/>
          </a:ln>
        </p:spPr>
      </p:pic>
      <p:sp>
        <p:nvSpPr>
          <p:cNvPr id="551" name="Shape 551"/>
          <p:cNvSpPr txBox="1"/>
          <p:nvPr/>
        </p:nvSpPr>
        <p:spPr>
          <a:xfrm>
            <a:off x="263356" y="276531"/>
            <a:ext cx="3639776"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fr-CA" sz="1800" b="0" i="0" u="none" strike="noStrike" cap="none">
                <a:solidFill>
                  <a:schemeClr val="dk1"/>
                </a:solidFill>
                <a:latin typeface="Roboto Mono"/>
                <a:ea typeface="Roboto Mono"/>
                <a:cs typeface="Roboto Mono"/>
                <a:sym typeface="Roboto Mono"/>
              </a:rPr>
              <a:t>The first computer </a:t>
            </a:r>
            <a:r>
              <a:rPr lang="fr-CA" sz="1800" b="0" i="0" u="none" strike="noStrike" cap="none">
                <a:solidFill>
                  <a:schemeClr val="dk2"/>
                </a:solidFill>
                <a:latin typeface="Roboto Mono"/>
                <a:ea typeface="Roboto Mono"/>
                <a:cs typeface="Roboto Mono"/>
                <a:sym typeface="Roboto Mono"/>
              </a:rPr>
              <a:t>bug</a:t>
            </a:r>
          </a:p>
        </p:txBody>
      </p:sp>
      <p:sp>
        <p:nvSpPr>
          <p:cNvPr id="552" name="Shape 552"/>
          <p:cNvSpPr txBox="1"/>
          <p:nvPr/>
        </p:nvSpPr>
        <p:spPr>
          <a:xfrm>
            <a:off x="1615904" y="4022867"/>
            <a:ext cx="2648399" cy="492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fr-CA" sz="1000" b="0" i="1" u="none" strike="noStrike" cap="none">
                <a:solidFill>
                  <a:schemeClr val="dk1"/>
                </a:solidFill>
                <a:latin typeface="Roboto Mono"/>
                <a:ea typeface="Roboto Mono"/>
                <a:cs typeface="Roboto Mono"/>
                <a:sym typeface="Roboto Mono"/>
              </a:rPr>
              <a:t>From Grace Hopper’s log, 1947</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p:nvPr/>
        </p:nvSpPr>
        <p:spPr>
          <a:xfrm flipH="1">
            <a:off x="1212685" y="1970505"/>
            <a:ext cx="6783687" cy="873721"/>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59" name="Shape 559"/>
          <p:cNvSpPr txBox="1">
            <a:spLocks noGrp="1"/>
          </p:cNvSpPr>
          <p:nvPr>
            <p:ph type="title"/>
          </p:nvPr>
        </p:nvSpPr>
        <p:spPr>
          <a:xfrm>
            <a:off x="1395915" y="1504950"/>
            <a:ext cx="6411000" cy="1948799"/>
          </a:xfrm>
          <a:prstGeom prst="rect">
            <a:avLst/>
          </a:prstGeom>
          <a:noFill/>
          <a:ln>
            <a:noFill/>
          </a:ln>
        </p:spPr>
        <p:txBody>
          <a:bodyPr lIns="91425" tIns="91425" rIns="91425" bIns="91425" anchor="t" anchorCtr="0">
            <a:noAutofit/>
          </a:bodyPr>
          <a:lstStyle/>
          <a:p>
            <a:pPr marL="0" marR="0" lvl="0" indent="0" algn="ctr" rtl="0">
              <a:lnSpc>
                <a:spcPct val="200000"/>
              </a:lnSpc>
              <a:spcBef>
                <a:spcPts val="0"/>
              </a:spcBef>
              <a:spcAft>
                <a:spcPts val="0"/>
              </a:spcAft>
              <a:buClr>
                <a:schemeClr val="dk1"/>
              </a:buClr>
              <a:buSzPct val="25000"/>
              <a:buFont typeface="Arial"/>
              <a:buNone/>
            </a:pPr>
            <a:r>
              <a:rPr lang="fr-CA" sz="4400" b="1" i="0" u="none" strike="noStrike" cap="none" dirty="0">
                <a:solidFill>
                  <a:schemeClr val="dk1"/>
                </a:solidFill>
                <a:latin typeface="Roboto Mono"/>
                <a:ea typeface="Roboto Mono"/>
                <a:cs typeface="Roboto Mono"/>
                <a:sym typeface="Roboto Mono"/>
              </a:rPr>
              <a:t>Perspectives</a:t>
            </a:r>
            <a:r>
              <a:rPr lang="fr-CA" sz="3600" b="1" i="0" u="none" strike="noStrike" cap="none" dirty="0">
                <a:solidFill>
                  <a:schemeClr val="dk1"/>
                </a:solidFill>
                <a:latin typeface="Roboto Mono"/>
                <a:ea typeface="Roboto Mono"/>
                <a:cs typeface="Roboto Mono"/>
                <a:sym typeface="Roboto Mono"/>
              </a:rPr>
              <a:t/>
            </a:r>
            <a:br>
              <a:rPr lang="fr-CA" sz="3600" b="1" i="0" u="none" strike="noStrike" cap="none" dirty="0">
                <a:solidFill>
                  <a:schemeClr val="dk1"/>
                </a:solidFill>
                <a:latin typeface="Roboto Mono"/>
                <a:ea typeface="Roboto Mono"/>
                <a:cs typeface="Roboto Mono"/>
                <a:sym typeface="Roboto Mono"/>
              </a:rPr>
            </a:br>
            <a:endParaRPr lang="fr-CA" sz="3600" b="1" i="0" u="none" strike="noStrike" cap="none" dirty="0">
              <a:solidFill>
                <a:schemeClr val="dk1"/>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Shape 565"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566" name="Shape 566"/>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67" name="Shape 567"/>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68" name="Shape 568"/>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69" name="Shape 569"/>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70" name="Shape 570"/>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71" name="Shape 571"/>
          <p:cNvSpPr txBox="1"/>
          <p:nvPr/>
        </p:nvSpPr>
        <p:spPr>
          <a:xfrm>
            <a:off x="6573600" y="4072633"/>
            <a:ext cx="246279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572" name="Shape 572"/>
          <p:cNvSpPr txBox="1"/>
          <p:nvPr/>
        </p:nvSpPr>
        <p:spPr>
          <a:xfrm>
            <a:off x="-18242" y="544183"/>
            <a:ext cx="2404478"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573" name="Shape 573"/>
          <p:cNvSpPr txBox="1"/>
          <p:nvPr/>
        </p:nvSpPr>
        <p:spPr>
          <a:xfrm>
            <a:off x="-3336" y="1187184"/>
            <a:ext cx="2934445"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574" name="Shape 574"/>
          <p:cNvGrpSpPr/>
          <p:nvPr/>
        </p:nvGrpSpPr>
        <p:grpSpPr>
          <a:xfrm>
            <a:off x="2386235" y="265908"/>
            <a:ext cx="4687838" cy="4339659"/>
            <a:chOff x="3747457" y="1195383"/>
            <a:chExt cx="4697085" cy="4348217"/>
          </a:xfrm>
        </p:grpSpPr>
        <p:sp>
          <p:nvSpPr>
            <p:cNvPr id="575" name="Shape 575"/>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76" name="Shape 576"/>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77" name="Shape 577"/>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78" name="Shape 578"/>
            <p:cNvSpPr/>
            <p:nvPr/>
          </p:nvSpPr>
          <p:spPr>
            <a:xfrm>
              <a:off x="6221910" y="4507632"/>
              <a:ext cx="184120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579" name="Shape 579"/>
            <p:cNvSpPr/>
            <p:nvPr/>
          </p:nvSpPr>
          <p:spPr>
            <a:xfrm>
              <a:off x="5561332" y="1765760"/>
              <a:ext cx="151011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580" name="Shape 580"/>
            <p:cNvSpPr/>
            <p:nvPr/>
          </p:nvSpPr>
          <p:spPr>
            <a:xfrm>
              <a:off x="3785632" y="3750771"/>
              <a:ext cx="136715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581" name="Shape 581" descr="Heart_Blue.png"/>
          <p:cNvPicPr preferRelativeResize="0"/>
          <p:nvPr/>
        </p:nvPicPr>
        <p:blipFill rotWithShape="1">
          <a:blip r:embed="rId4">
            <a:alphaModFix/>
          </a:blip>
          <a:srcRect/>
          <a:stretch/>
        </p:blipFill>
        <p:spPr>
          <a:xfrm>
            <a:off x="853191" y="2528966"/>
            <a:ext cx="704553" cy="506824"/>
          </a:xfrm>
          <a:prstGeom prst="rect">
            <a:avLst/>
          </a:prstGeom>
          <a:noFill/>
          <a:ln>
            <a:noFill/>
          </a:ln>
        </p:spPr>
      </p:pic>
      <p:pic>
        <p:nvPicPr>
          <p:cNvPr id="582" name="Shape 582" descr="Heart_Orange"/>
          <p:cNvPicPr preferRelativeResize="0"/>
          <p:nvPr/>
        </p:nvPicPr>
        <p:blipFill rotWithShape="1">
          <a:blip r:embed="rId5">
            <a:alphaModFix/>
          </a:blip>
          <a:srcRect/>
          <a:stretch/>
        </p:blipFill>
        <p:spPr>
          <a:xfrm>
            <a:off x="7534078" y="76934"/>
            <a:ext cx="742038" cy="533789"/>
          </a:xfrm>
          <a:prstGeom prst="rect">
            <a:avLst/>
          </a:prstGeom>
          <a:noFill/>
          <a:ln>
            <a:noFill/>
          </a:ln>
        </p:spPr>
      </p:pic>
      <p:pic>
        <p:nvPicPr>
          <p:cNvPr id="583" name="Shape 583" descr="Heart.png"/>
          <p:cNvPicPr preferRelativeResize="0"/>
          <p:nvPr/>
        </p:nvPicPr>
        <p:blipFill rotWithShape="1">
          <a:blip r:embed="rId6">
            <a:alphaModFix/>
          </a:blip>
          <a:srcRect/>
          <a:stretch/>
        </p:blipFill>
        <p:spPr>
          <a:xfrm>
            <a:off x="7387743" y="3550703"/>
            <a:ext cx="718657" cy="516969"/>
          </a:xfrm>
          <a:prstGeom prst="rect">
            <a:avLst/>
          </a:prstGeom>
          <a:noFill/>
          <a:ln>
            <a:noFill/>
          </a:ln>
        </p:spPr>
      </p:pic>
      <p:sp>
        <p:nvSpPr>
          <p:cNvPr id="584" name="Shape 584"/>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5" name="Shape 585"/>
          <p:cNvSpPr txBox="1"/>
          <p:nvPr/>
        </p:nvSpPr>
        <p:spPr>
          <a:xfrm>
            <a:off x="-1438866" y="3097132"/>
            <a:ext cx="5232655" cy="20672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586" name="Shape 586"/>
          <p:cNvSpPr txBox="1"/>
          <p:nvPr/>
        </p:nvSpPr>
        <p:spPr>
          <a:xfrm>
            <a:off x="6573600" y="641058"/>
            <a:ext cx="2462795" cy="1220847"/>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Shape 592"/>
          <p:cNvSpPr txBox="1"/>
          <p:nvPr/>
        </p:nvSpPr>
        <p:spPr>
          <a:xfrm>
            <a:off x="-179618" y="1276350"/>
            <a:ext cx="4882200" cy="2087700"/>
          </a:xfrm>
          <a:prstGeom prst="rect">
            <a:avLst/>
          </a:prstGeom>
          <a:noFill/>
          <a:ln>
            <a:noFill/>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Apprendre la </a:t>
            </a:r>
            <a:br>
              <a:rPr lang="fr-CA" sz="1800" b="0" i="0" u="none" strike="noStrike" cap="none" dirty="0">
                <a:solidFill>
                  <a:schemeClr val="dk1"/>
                </a:solidFill>
                <a:latin typeface="Roboto Mono"/>
                <a:ea typeface="Roboto Mono"/>
                <a:cs typeface="Roboto Mono"/>
                <a:sym typeface="Roboto Mono"/>
              </a:rPr>
            </a:br>
            <a:r>
              <a:rPr lang="fr-CA" sz="1800" b="0" i="0" u="none" strike="noStrike" cap="none" dirty="0">
                <a:solidFill>
                  <a:schemeClr val="dk2"/>
                </a:solidFill>
                <a:latin typeface="Roboto Mono"/>
                <a:ea typeface="Roboto Mono"/>
                <a:cs typeface="Roboto Mono"/>
                <a:sym typeface="Roboto Mono"/>
              </a:rPr>
              <a:t>programmation informatique </a:t>
            </a:r>
          </a:p>
          <a:p>
            <a:pPr marL="0" marR="0" lvl="0" indent="0" algn="ctr" rtl="0">
              <a:lnSpc>
                <a:spcPct val="150000"/>
              </a:lnSpc>
              <a:spcBef>
                <a:spcPts val="0"/>
              </a:spcBef>
              <a:spcAft>
                <a:spcPts val="0"/>
              </a:spcAft>
              <a:buClr>
                <a:schemeClr val="dk1"/>
              </a:buClr>
              <a:buSzPct val="25000"/>
              <a:buFont typeface="Arial"/>
              <a:buNone/>
            </a:pPr>
            <a:r>
              <a:rPr lang="fr-CA" sz="1800" b="0" i="0" u="sng" strike="noStrike" cap="none" dirty="0">
                <a:solidFill>
                  <a:schemeClr val="dk1"/>
                </a:solidFill>
                <a:latin typeface="Roboto Mono"/>
                <a:ea typeface="Roboto Mono"/>
                <a:cs typeface="Roboto Mono"/>
                <a:sym typeface="Roboto Mono"/>
              </a:rPr>
              <a:t>est un des </a:t>
            </a:r>
          </a:p>
          <a:p>
            <a:pPr marL="0" marR="0" lvl="0" indent="0" algn="ctr" rtl="0">
              <a:lnSpc>
                <a:spcPct val="150000"/>
              </a:lnSpc>
              <a:spcBef>
                <a:spcPts val="0"/>
              </a:spcBef>
              <a:spcAft>
                <a:spcPts val="0"/>
              </a:spcAft>
              <a:buClr>
                <a:schemeClr val="dk1"/>
              </a:buClr>
              <a:buSzPct val="25000"/>
              <a:buFont typeface="Arial"/>
              <a:buNone/>
            </a:pPr>
            <a:r>
              <a:rPr lang="fr-CA" sz="1800" b="0" i="0" u="sng" strike="noStrike" cap="none" dirty="0">
                <a:solidFill>
                  <a:schemeClr val="dk1"/>
                </a:solidFill>
                <a:latin typeface="Roboto Mono"/>
                <a:ea typeface="Roboto Mono"/>
                <a:cs typeface="Roboto Mono"/>
                <a:sym typeface="Roboto Mono"/>
              </a:rPr>
              <a:t>meilleurs moyens </a:t>
            </a:r>
          </a:p>
          <a:p>
            <a:pPr marL="0" marR="0" lvl="0" indent="0" algn="ctr"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de développer la </a:t>
            </a:r>
          </a:p>
          <a:p>
            <a:pPr marL="0" marR="0" lvl="0" indent="0" algn="ctr" rtl="0">
              <a:lnSpc>
                <a:spcPct val="150000"/>
              </a:lnSpc>
              <a:spcBef>
                <a:spcPts val="0"/>
              </a:spcBef>
              <a:spcAft>
                <a:spcPts val="0"/>
              </a:spcAft>
              <a:buClr>
                <a:schemeClr val="dk1"/>
              </a:buClr>
              <a:buSzPct val="25000"/>
              <a:buFont typeface="Arial"/>
              <a:buNone/>
            </a:pPr>
            <a:r>
              <a:rPr lang="fr-CA" sz="1800" b="0" i="0" u="none" strike="noStrike" cap="none" dirty="0">
                <a:solidFill>
                  <a:schemeClr val="dk1"/>
                </a:solidFill>
                <a:latin typeface="Roboto Mono"/>
                <a:ea typeface="Roboto Mono"/>
                <a:cs typeface="Roboto Mono"/>
                <a:sym typeface="Roboto Mono"/>
              </a:rPr>
              <a:t>pensée informatique.</a:t>
            </a:r>
          </a:p>
        </p:txBody>
      </p:sp>
      <p:sp>
        <p:nvSpPr>
          <p:cNvPr id="593" name="Shape 593"/>
          <p:cNvSpPr txBox="1"/>
          <p:nvPr/>
        </p:nvSpPr>
        <p:spPr>
          <a:xfrm>
            <a:off x="5219249" y="956775"/>
            <a:ext cx="3602400" cy="3816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b="1" i="0" u="sng" strike="noStrike" cap="none" dirty="0" smtClean="0">
                <a:solidFill>
                  <a:schemeClr val="lt1"/>
                </a:solidFill>
                <a:latin typeface="Roboto Mono"/>
                <a:ea typeface="Roboto Mono"/>
                <a:cs typeface="Roboto Mono"/>
                <a:sym typeface="Roboto Mono"/>
              </a:rPr>
              <a:t>PERSPERCTIVES</a:t>
            </a:r>
            <a:endParaRPr lang="fr-CA" sz="2800" b="1" i="0" u="sng"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3600" b="0"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sz="2400" b="0" i="0" u="none" strike="noStrike" cap="none" dirty="0">
                <a:solidFill>
                  <a:schemeClr val="lt1"/>
                </a:solidFill>
                <a:latin typeface="Roboto Mono"/>
                <a:ea typeface="Roboto Mono"/>
                <a:cs typeface="Roboto Mono"/>
                <a:sym typeface="Roboto Mono"/>
              </a:rPr>
              <a:t>Expression</a:t>
            </a:r>
          </a:p>
          <a:p>
            <a:pPr marL="0" marR="0" lvl="0" indent="0" algn="ctr" rtl="0">
              <a:lnSpc>
                <a:spcPct val="100000"/>
              </a:lnSpc>
              <a:spcBef>
                <a:spcPts val="0"/>
              </a:spcBef>
              <a:spcAft>
                <a:spcPts val="0"/>
              </a:spcAft>
              <a:buClr>
                <a:schemeClr val="accent3"/>
              </a:buClr>
              <a:buFont typeface="Arial"/>
              <a:buNone/>
            </a:pPr>
            <a:endParaRPr sz="2400" b="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3"/>
              </a:buClr>
              <a:buSzPct val="25000"/>
              <a:buFont typeface="Arial"/>
              <a:buNone/>
            </a:pPr>
            <a:r>
              <a:rPr lang="fr-CA" sz="2400" b="0" i="0" u="none" strike="noStrike" cap="none" dirty="0">
                <a:solidFill>
                  <a:schemeClr val="lt1"/>
                </a:solidFill>
                <a:latin typeface="Roboto Mono"/>
                <a:ea typeface="Roboto Mono"/>
                <a:cs typeface="Roboto Mono"/>
                <a:sym typeface="Roboto Mono"/>
              </a:rPr>
              <a:t>Compréhension </a:t>
            </a:r>
          </a:p>
          <a:p>
            <a:pPr marL="0" marR="0" lvl="0" indent="0" algn="ctr" rtl="0">
              <a:lnSpc>
                <a:spcPct val="100000"/>
              </a:lnSpc>
              <a:spcBef>
                <a:spcPts val="0"/>
              </a:spcBef>
              <a:spcAft>
                <a:spcPts val="0"/>
              </a:spcAft>
              <a:buClr>
                <a:schemeClr val="accent3"/>
              </a:buClr>
              <a:buSzPct val="25000"/>
              <a:buFont typeface="Arial"/>
              <a:buNone/>
            </a:pPr>
            <a:r>
              <a:rPr lang="fr-CA" sz="2400" b="1" i="0" u="none" strike="noStrike" cap="none" dirty="0">
                <a:solidFill>
                  <a:schemeClr val="lt1"/>
                </a:solidFill>
                <a:latin typeface="Roboto Mono"/>
                <a:ea typeface="Roboto Mono"/>
                <a:cs typeface="Roboto Mono"/>
                <a:sym typeface="Roboto Mono"/>
              </a:rPr>
              <a:t> </a:t>
            </a:r>
            <a:r>
              <a:rPr lang="fr-CA" sz="2400" b="0" i="0" u="none" strike="noStrike" cap="none" dirty="0">
                <a:solidFill>
                  <a:schemeClr val="lt1"/>
                </a:solidFill>
                <a:latin typeface="Roboto Mono"/>
                <a:ea typeface="Roboto Mono"/>
                <a:cs typeface="Roboto Mono"/>
                <a:sym typeface="Roboto Mono"/>
              </a:rPr>
              <a:t/>
            </a:r>
            <a:br>
              <a:rPr lang="fr-CA" sz="2400" b="0" i="0" u="none" strike="noStrike" cap="none" dirty="0">
                <a:solidFill>
                  <a:schemeClr val="lt1"/>
                </a:solidFill>
                <a:latin typeface="Roboto Mono"/>
                <a:ea typeface="Roboto Mono"/>
                <a:cs typeface="Roboto Mono"/>
                <a:sym typeface="Roboto Mono"/>
              </a:rPr>
            </a:br>
            <a:r>
              <a:rPr lang="fr-CA" sz="2400" b="0" i="0" u="none" strike="noStrike" cap="none" dirty="0">
                <a:solidFill>
                  <a:schemeClr val="lt1"/>
                </a:solidFill>
                <a:latin typeface="Roboto Mono"/>
                <a:ea typeface="Roboto Mono"/>
                <a:cs typeface="Roboto Mono"/>
                <a:sym typeface="Roboto Mono"/>
              </a:rPr>
              <a:t>Connexion</a:t>
            </a:r>
          </a:p>
          <a:p>
            <a:pPr marL="0" marR="0" lvl="0" indent="0" algn="l" rtl="0">
              <a:lnSpc>
                <a:spcPct val="100000"/>
              </a:lnSpc>
              <a:spcBef>
                <a:spcPts val="0"/>
              </a:spcBef>
              <a:spcAft>
                <a:spcPts val="0"/>
              </a:spcAft>
              <a:buClr>
                <a:srgbClr val="000000"/>
              </a:buClr>
              <a:buFont typeface="Arial"/>
              <a:buNone/>
            </a:pPr>
            <a:endParaRPr sz="3600" b="0" i="0" u="sng"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p:nvPr/>
        </p:nvSpPr>
        <p:spPr>
          <a:xfrm>
            <a:off x="457143" y="279002"/>
            <a:ext cx="8229093" cy="3204102"/>
          </a:xfrm>
          <a:prstGeom prst="rect">
            <a:avLst/>
          </a:prstGeom>
          <a:noFill/>
          <a:ln>
            <a:noFill/>
          </a:ln>
        </p:spPr>
        <p:txBody>
          <a:bodyPr lIns="91425" tIns="91425" rIns="91425" bIns="91425" anchor="ctr" anchorCtr="0">
            <a:noAutofit/>
          </a:bodyPr>
          <a:lstStyle/>
          <a:p>
            <a:pPr marL="342900" marR="0" lvl="0" indent="-190500" algn="l" rtl="0">
              <a:lnSpc>
                <a:spcPct val="100000"/>
              </a:lnSpc>
              <a:spcBef>
                <a:spcPts val="0"/>
              </a:spcBef>
              <a:spcAft>
                <a:spcPts val="0"/>
              </a:spcAft>
              <a:buClr>
                <a:schemeClr val="dk2"/>
              </a:buClr>
              <a:buSzPct val="25000"/>
              <a:buFont typeface="Arial"/>
              <a:buNone/>
            </a:pPr>
            <a:r>
              <a:rPr lang="fr-CA" sz="2400" b="0" i="0" u="none" strike="noStrike" cap="none" dirty="0">
                <a:solidFill>
                  <a:schemeClr val="dk1"/>
                </a:solidFill>
                <a:latin typeface="Roboto Mono"/>
                <a:ea typeface="Roboto Mono"/>
                <a:cs typeface="Roboto Mono"/>
                <a:sym typeface="Roboto Mono"/>
              </a:rPr>
              <a:t> </a:t>
            </a:r>
            <a:r>
              <a:rPr lang="fr-CA" sz="2400" b="1" i="0" u="none" strike="noStrike" cap="none" dirty="0">
                <a:solidFill>
                  <a:schemeClr val="dk1"/>
                </a:solidFill>
                <a:latin typeface="Roboto Mono"/>
                <a:ea typeface="Roboto Mono"/>
                <a:cs typeface="Roboto Mono"/>
                <a:sym typeface="Roboto Mono"/>
              </a:rPr>
              <a:t>Nous aimerions beaucoup recevoir vos commentaires!</a:t>
            </a:r>
          </a:p>
          <a:p>
            <a:pPr marL="342900" marR="0" lvl="0" indent="-152400" algn="l" rtl="0">
              <a:lnSpc>
                <a:spcPct val="150000"/>
              </a:lnSpc>
              <a:spcBef>
                <a:spcPts val="480"/>
              </a:spcBef>
              <a:spcAft>
                <a:spcPts val="0"/>
              </a:spcAft>
              <a:buClr>
                <a:schemeClr val="dk2"/>
              </a:buClr>
              <a:buSzPct val="100000"/>
              <a:buFont typeface="Roboto Mono"/>
              <a:buChar char="•"/>
            </a:pPr>
            <a:r>
              <a:rPr lang="fr-CA" sz="2400" dirty="0">
                <a:solidFill>
                  <a:schemeClr val="dk2"/>
                </a:solidFill>
                <a:latin typeface="Roboto Mono"/>
                <a:ea typeface="Roboto Mono"/>
                <a:cs typeface="Roboto Mono"/>
                <a:sym typeface="Roboto Mono"/>
              </a:rPr>
              <a:t>[</a:t>
            </a:r>
            <a:r>
              <a:rPr lang="fr-CA" sz="2400" b="0" i="0" u="none" strike="noStrike" cap="none" dirty="0">
                <a:solidFill>
                  <a:schemeClr val="dk2"/>
                </a:solidFill>
                <a:latin typeface="Roboto Mono"/>
                <a:ea typeface="Roboto Mono"/>
                <a:cs typeface="Roboto Mono"/>
                <a:sym typeface="Roboto Mono"/>
              </a:rPr>
              <a:t>Lien pour le sondage</a:t>
            </a:r>
            <a:r>
              <a:rPr lang="fr-CA" sz="2400" dirty="0">
                <a:solidFill>
                  <a:schemeClr val="dk2"/>
                </a:solidFill>
                <a:latin typeface="Roboto Mono"/>
                <a:ea typeface="Roboto Mono"/>
                <a:cs typeface="Roboto Mono"/>
                <a:sym typeface="Roboto Mono"/>
              </a:rPr>
              <a:t>]</a:t>
            </a:r>
          </a:p>
          <a:p>
            <a:pPr marL="342900" marR="0" lvl="0" indent="-190500" algn="l" rtl="0">
              <a:lnSpc>
                <a:spcPct val="150000"/>
              </a:lnSpc>
              <a:spcBef>
                <a:spcPts val="480"/>
              </a:spcBef>
              <a:spcAft>
                <a:spcPts val="0"/>
              </a:spcAft>
              <a:buClr>
                <a:schemeClr val="dk2"/>
              </a:buClr>
              <a:buSzPct val="120000"/>
              <a:buFont typeface="Roboto Mono"/>
              <a:buChar char="•"/>
            </a:pPr>
            <a:r>
              <a:rPr lang="fr-CA" sz="2400" dirty="0">
                <a:solidFill>
                  <a:schemeClr val="dk2"/>
                </a:solidFill>
                <a:latin typeface="Roboto Mono"/>
                <a:ea typeface="Roboto Mono"/>
                <a:cs typeface="Roboto Mono"/>
                <a:sym typeface="Roboto Mono"/>
              </a:rPr>
              <a:t>[</a:t>
            </a:r>
            <a:r>
              <a:rPr lang="fr-CA" sz="2400" b="0" i="0" u="none" strike="noStrike" cap="none" dirty="0">
                <a:solidFill>
                  <a:schemeClr val="dk2"/>
                </a:solidFill>
                <a:latin typeface="Roboto Mono"/>
                <a:ea typeface="Roboto Mono"/>
                <a:cs typeface="Roboto Mono"/>
                <a:sym typeface="Roboto Mono"/>
              </a:rPr>
              <a:t>Nom de l’instructeur] </a:t>
            </a:r>
            <a:r>
              <a:rPr lang="fr-CA" sz="2400" b="0" i="0" u="none" strike="noStrike" cap="none" dirty="0">
                <a:solidFill>
                  <a:schemeClr val="dk1"/>
                </a:solidFill>
                <a:latin typeface="Roboto Mono"/>
                <a:ea typeface="Roboto Mono"/>
                <a:cs typeface="Roboto Mono"/>
                <a:sym typeface="Roboto Mono"/>
              </a:rPr>
              <a:t/>
            </a:r>
            <a:br>
              <a:rPr lang="fr-CA" sz="2400" b="0" i="0" u="none" strike="noStrike" cap="none" dirty="0">
                <a:solidFill>
                  <a:schemeClr val="dk1"/>
                </a:solidFill>
                <a:latin typeface="Roboto Mono"/>
                <a:ea typeface="Roboto Mono"/>
                <a:cs typeface="Roboto Mono"/>
                <a:sym typeface="Roboto Mono"/>
              </a:rPr>
            </a:br>
            <a:r>
              <a:rPr lang="fr-CA" sz="2400" b="0" i="0" u="sng" strike="noStrike" cap="none" dirty="0">
                <a:solidFill>
                  <a:schemeClr val="hlink"/>
                </a:solidFill>
                <a:latin typeface="Roboto Mono"/>
                <a:ea typeface="Roboto Mono"/>
                <a:cs typeface="Roboto Mono"/>
                <a:sym typeface="Roboto Mono"/>
                <a:hlinkClick r:id="rId3"/>
              </a:rPr>
              <a:t>educators@kidscodejeunesse.org</a:t>
            </a:r>
          </a:p>
        </p:txBody>
      </p:sp>
      <p:sp>
        <p:nvSpPr>
          <p:cNvPr id="600" name="Shape 600"/>
          <p:cNvSpPr txBox="1"/>
          <p:nvPr/>
        </p:nvSpPr>
        <p:spPr>
          <a:xfrm>
            <a:off x="404762" y="4175453"/>
            <a:ext cx="4935809" cy="769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2200" b="0" i="0" u="none" strike="noStrike" cap="none" dirty="0">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dirty="0">
              <a:solidFill>
                <a:srgbClr val="EB581D"/>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p:nvPr/>
        </p:nvSpPr>
        <p:spPr>
          <a:xfrm flipH="1">
            <a:off x="338950" y="1584700"/>
            <a:ext cx="76386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fr-CA" sz="2800" b="1" i="0" u="none" strike="noStrike" cap="none" dirty="0">
                <a:solidFill>
                  <a:schemeClr val="dk2"/>
                </a:solidFill>
                <a:latin typeface="Roboto Mono"/>
                <a:ea typeface="Roboto Mono"/>
                <a:cs typeface="Roboto Mono"/>
                <a:sym typeface="Roboto Mono"/>
              </a:rPr>
              <a:t>une manière de réfléchir </a:t>
            </a:r>
            <a:r>
              <a:rPr lang="fr-CA" sz="2800" b="0" i="0" u="none" strike="noStrike" cap="none" dirty="0">
                <a:solidFill>
                  <a:schemeClr val="dk1"/>
                </a:solidFill>
                <a:latin typeface="Roboto Mono"/>
                <a:ea typeface="Roboto Mono"/>
                <a:cs typeface="Roboto Mono"/>
                <a:sym typeface="Roboto Mono"/>
              </a:rPr>
              <a:t>comme la</a:t>
            </a:r>
          </a:p>
        </p:txBody>
      </p:sp>
      <p:sp>
        <p:nvSpPr>
          <p:cNvPr id="306" name="Shape 306"/>
          <p:cNvSpPr/>
          <p:nvPr/>
        </p:nvSpPr>
        <p:spPr>
          <a:xfrm flipH="1">
            <a:off x="381150" y="2655325"/>
            <a:ext cx="86163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fr-CA" sz="2800" b="0" i="0" u="none" strike="noStrike" cap="none">
                <a:solidFill>
                  <a:schemeClr val="dk1"/>
                </a:solidFill>
                <a:latin typeface="Roboto Mono"/>
                <a:ea typeface="Roboto Mono"/>
                <a:cs typeface="Roboto Mono"/>
                <a:sym typeface="Roboto Mono"/>
              </a:rPr>
              <a:t>pensée critique et la pensée</a:t>
            </a:r>
            <a:r>
              <a:rPr lang="fr-CA" sz="2800">
                <a:solidFill>
                  <a:schemeClr val="dk1"/>
                </a:solidFill>
                <a:latin typeface="Roboto Mono"/>
                <a:ea typeface="Roboto Mono"/>
                <a:cs typeface="Roboto Mono"/>
                <a:sym typeface="Roboto Mono"/>
              </a:rPr>
              <a:t> </a:t>
            </a:r>
            <a:r>
              <a:rPr lang="fr-CA" sz="2800" b="0" i="0" u="none" strike="noStrike" cap="none">
                <a:solidFill>
                  <a:schemeClr val="dk1"/>
                </a:solidFill>
                <a:latin typeface="Roboto Mono"/>
                <a:ea typeface="Roboto Mono"/>
                <a:cs typeface="Roboto Mono"/>
                <a:sym typeface="Roboto Mono"/>
              </a:rPr>
              <a:t>créatrice.</a:t>
            </a:r>
          </a:p>
        </p:txBody>
      </p:sp>
      <p:sp>
        <p:nvSpPr>
          <p:cNvPr id="307" name="Shape 307"/>
          <p:cNvSpPr/>
          <p:nvPr/>
        </p:nvSpPr>
        <p:spPr>
          <a:xfrm flipH="1">
            <a:off x="339039" y="499850"/>
            <a:ext cx="60852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ct val="25000"/>
              <a:buFont typeface="Arial"/>
              <a:buNone/>
            </a:pPr>
            <a:r>
              <a:rPr lang="fr-CA" sz="2800" b="0" i="0" u="none" strike="noStrike" cap="none">
                <a:solidFill>
                  <a:schemeClr val="dk1"/>
                </a:solidFill>
                <a:latin typeface="Roboto Mono"/>
                <a:ea typeface="Roboto Mono"/>
                <a:cs typeface="Roboto Mono"/>
                <a:sym typeface="Roboto Mono"/>
              </a:rPr>
              <a:t>La pensée informatique est</a:t>
            </a:r>
          </a:p>
          <a:p>
            <a:pPr marL="0" marR="0" lvl="0" indent="0" algn="l" rtl="0">
              <a:lnSpc>
                <a:spcPct val="100000"/>
              </a:lnSpc>
              <a:spcBef>
                <a:spcPts val="0"/>
              </a:spcBef>
              <a:spcAft>
                <a:spcPts val="0"/>
              </a:spcAft>
              <a:buClr>
                <a:schemeClr val="dk1"/>
              </a:buClr>
              <a:buSzPct val="25000"/>
              <a:buFont typeface="Arial"/>
              <a:buNone/>
            </a:pPr>
            <a:r>
              <a:rPr lang="fr-CA" sz="2800" b="0" i="0" u="none" strike="noStrike" cap="none">
                <a:solidFill>
                  <a:schemeClr val="dk1"/>
                </a:solidFill>
                <a:latin typeface="Roboto Mono"/>
                <a:ea typeface="Roboto Mono"/>
                <a:cs typeface="Roboto Mono"/>
                <a:sym typeface="Roboto Mono"/>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Shape 606"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607" name="Shape 607"/>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608" name="Shape 608"/>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609" name="Shape 609"/>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610" name="Shape 610"/>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611" name="Shape 611"/>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612" name="Shape 612"/>
          <p:cNvSpPr txBox="1"/>
          <p:nvPr/>
        </p:nvSpPr>
        <p:spPr>
          <a:xfrm>
            <a:off x="6573600" y="4072633"/>
            <a:ext cx="246279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613" name="Shape 613"/>
          <p:cNvSpPr txBox="1"/>
          <p:nvPr/>
        </p:nvSpPr>
        <p:spPr>
          <a:xfrm>
            <a:off x="-18242" y="544183"/>
            <a:ext cx="2404478"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614" name="Shape 614"/>
          <p:cNvSpPr txBox="1"/>
          <p:nvPr/>
        </p:nvSpPr>
        <p:spPr>
          <a:xfrm>
            <a:off x="-3336" y="1187184"/>
            <a:ext cx="2934445"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615" name="Shape 615"/>
          <p:cNvGrpSpPr/>
          <p:nvPr/>
        </p:nvGrpSpPr>
        <p:grpSpPr>
          <a:xfrm>
            <a:off x="2386235" y="265908"/>
            <a:ext cx="4687838" cy="4339659"/>
            <a:chOff x="3747457" y="1195383"/>
            <a:chExt cx="4697085" cy="4348217"/>
          </a:xfrm>
        </p:grpSpPr>
        <p:sp>
          <p:nvSpPr>
            <p:cNvPr id="616" name="Shape 616"/>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617" name="Shape 617"/>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618" name="Shape 618"/>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619" name="Shape 619"/>
            <p:cNvSpPr/>
            <p:nvPr/>
          </p:nvSpPr>
          <p:spPr>
            <a:xfrm>
              <a:off x="6221910" y="4507632"/>
              <a:ext cx="184120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620" name="Shape 620"/>
            <p:cNvSpPr/>
            <p:nvPr/>
          </p:nvSpPr>
          <p:spPr>
            <a:xfrm>
              <a:off x="5561332" y="1765760"/>
              <a:ext cx="151011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621" name="Shape 621"/>
            <p:cNvSpPr/>
            <p:nvPr/>
          </p:nvSpPr>
          <p:spPr>
            <a:xfrm>
              <a:off x="3785632" y="3750771"/>
              <a:ext cx="136715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622" name="Shape 622" descr="Heart_Blue.png"/>
          <p:cNvPicPr preferRelativeResize="0"/>
          <p:nvPr/>
        </p:nvPicPr>
        <p:blipFill rotWithShape="1">
          <a:blip r:embed="rId4">
            <a:alphaModFix/>
          </a:blip>
          <a:srcRect/>
          <a:stretch/>
        </p:blipFill>
        <p:spPr>
          <a:xfrm>
            <a:off x="853191" y="2528966"/>
            <a:ext cx="704553" cy="506824"/>
          </a:xfrm>
          <a:prstGeom prst="rect">
            <a:avLst/>
          </a:prstGeom>
          <a:noFill/>
          <a:ln>
            <a:noFill/>
          </a:ln>
        </p:spPr>
      </p:pic>
      <p:pic>
        <p:nvPicPr>
          <p:cNvPr id="623" name="Shape 623"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624" name="Shape 624"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625" name="Shape 625"/>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6" name="Shape 626"/>
          <p:cNvSpPr txBox="1"/>
          <p:nvPr/>
        </p:nvSpPr>
        <p:spPr>
          <a:xfrm>
            <a:off x="-1438866" y="3097132"/>
            <a:ext cx="5232655" cy="20672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627" name="Shape 627"/>
          <p:cNvSpPr txBox="1"/>
          <p:nvPr/>
        </p:nvSpPr>
        <p:spPr>
          <a:xfrm>
            <a:off x="6573600" y="641058"/>
            <a:ext cx="2462795" cy="1220847"/>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p:nvPr/>
        </p:nvSpPr>
        <p:spPr>
          <a:xfrm>
            <a:off x="0" y="778025"/>
            <a:ext cx="9144000" cy="3204102"/>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fr-CA" sz="3200" b="0" i="0" u="none" strike="noStrike" cap="none" dirty="0">
                <a:solidFill>
                  <a:schemeClr val="dk1"/>
                </a:solidFill>
                <a:latin typeface="Roboto Mono"/>
                <a:ea typeface="Roboto Mono"/>
                <a:cs typeface="Roboto Mono"/>
                <a:sym typeface="Roboto Mono"/>
              </a:rPr>
              <a:t>Ce projet a été financé par le Programme d’Investissement Communautaire </a:t>
            </a:r>
            <a:r>
              <a:rPr lang="fr-CA" sz="3200" b="1" i="0" u="none" strike="noStrike" cap="none" dirty="0" smtClean="0">
                <a:solidFill>
                  <a:schemeClr val="dk2"/>
                </a:solidFill>
                <a:latin typeface="Roboto Mono"/>
                <a:ea typeface="Roboto Mono"/>
                <a:cs typeface="Roboto Mono"/>
                <a:sym typeface="Roboto Mono"/>
              </a:rPr>
              <a:t>ACEI</a:t>
            </a:r>
            <a:r>
              <a:rPr lang="fr-CA" sz="3200" b="0" i="0" u="none" strike="noStrike" cap="none" dirty="0" smtClean="0">
                <a:solidFill>
                  <a:schemeClr val="tx1"/>
                </a:solidFill>
                <a:latin typeface="Roboto Mono"/>
                <a:ea typeface="Roboto Mono"/>
                <a:cs typeface="Roboto Mono"/>
                <a:sym typeface="Roboto Mono"/>
              </a:rPr>
              <a:t>.</a:t>
            </a:r>
            <a:endParaRPr lang="fr-CA" sz="3200" b="0" i="0" u="none" strike="noStrike" cap="none" dirty="0">
              <a:solidFill>
                <a:schemeClr val="tx1"/>
              </a:solidFill>
              <a:latin typeface="Roboto Mono"/>
              <a:ea typeface="Roboto Mono"/>
              <a:cs typeface="Roboto Mono"/>
              <a:sym typeface="Roboto Mono"/>
            </a:endParaRPr>
          </a:p>
          <a:p>
            <a:pPr marL="342900" marR="0" lvl="0" indent="0" algn="ctr" rtl="0">
              <a:lnSpc>
                <a:spcPct val="100000"/>
              </a:lnSpc>
              <a:spcBef>
                <a:spcPts val="480"/>
              </a:spcBef>
              <a:spcAft>
                <a:spcPts val="0"/>
              </a:spcAft>
              <a:buClr>
                <a:schemeClr val="dk1"/>
              </a:buClr>
              <a:buFont typeface="Arial"/>
              <a:buNone/>
            </a:pPr>
            <a:endParaRPr sz="3200" b="0" i="0" u="none" strike="noStrike" cap="none" dirty="0">
              <a:solidFill>
                <a:schemeClr val="dk1"/>
              </a:solidFill>
              <a:latin typeface="Roboto Mono"/>
              <a:ea typeface="Roboto Mono"/>
              <a:cs typeface="Roboto Mono"/>
              <a:sym typeface="Roboto Mono"/>
            </a:endParaRPr>
          </a:p>
        </p:txBody>
      </p:sp>
      <p:pic>
        <p:nvPicPr>
          <p:cNvPr id="634" name="Shape 634" descr="ACEI.png"/>
          <p:cNvPicPr preferRelativeResize="0"/>
          <p:nvPr/>
        </p:nvPicPr>
        <p:blipFill rotWithShape="1">
          <a:blip r:embed="rId3">
            <a:alphaModFix/>
          </a:blip>
          <a:srcRect/>
          <a:stretch/>
        </p:blipFill>
        <p:spPr>
          <a:xfrm>
            <a:off x="733618" y="4010430"/>
            <a:ext cx="2923991" cy="7832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1866900" y="0"/>
            <a:ext cx="7429500" cy="1354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2200" b="0" i="0" u="none" strike="noStrike" cap="none" dirty="0">
                <a:solidFill>
                  <a:schemeClr val="dk1"/>
                </a:solidFill>
                <a:latin typeface="Roboto Mono"/>
                <a:ea typeface="Roboto Mono"/>
                <a:cs typeface="Roboto Mono"/>
                <a:sym typeface="Roboto Mono"/>
              </a:rPr>
              <a:t>Est-ce qu’un ordinateur a un cerveau?</a:t>
            </a:r>
          </a:p>
        </p:txBody>
      </p:sp>
      <p:sp>
        <p:nvSpPr>
          <p:cNvPr id="313" name="Shape 313"/>
          <p:cNvSpPr/>
          <p:nvPr/>
        </p:nvSpPr>
        <p:spPr>
          <a:xfrm flipH="1">
            <a:off x="3335867" y="1558562"/>
            <a:ext cx="5059231" cy="2732296"/>
          </a:xfrm>
          <a:prstGeom prst="rect">
            <a:avLst/>
          </a:prstGeom>
          <a:solidFill>
            <a:schemeClr val="dk1"/>
          </a:solidFill>
          <a:ln>
            <a:noFill/>
          </a:ln>
          <a:effectLst>
            <a:outerShdw blurRad="50799" dist="38100" dir="2700000" algn="tl" rotWithShape="0">
              <a:srgbClr val="000000">
                <a:alpha val="42745"/>
              </a:srgbClr>
            </a:outerShdw>
          </a:effectLst>
        </p:spPr>
        <p:txBody>
          <a:bodyPr lIns="91425" tIns="36000" rIns="91425" bIns="360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Est-ce que la pensée informatique implique penser comme un ordinateur?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Shape 319"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320" name="Shape 320"/>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1" name="Shape 321"/>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2" name="Shape 322"/>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3" name="Shape 323"/>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4" name="Shape 324"/>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5" name="Shape 325"/>
          <p:cNvSpPr txBox="1"/>
          <p:nvPr/>
        </p:nvSpPr>
        <p:spPr>
          <a:xfrm>
            <a:off x="6573600" y="4072633"/>
            <a:ext cx="246279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326" name="Shape 326"/>
          <p:cNvSpPr txBox="1"/>
          <p:nvPr/>
        </p:nvSpPr>
        <p:spPr>
          <a:xfrm>
            <a:off x="-18242" y="544183"/>
            <a:ext cx="2404478"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327" name="Shape 327"/>
          <p:cNvSpPr txBox="1"/>
          <p:nvPr/>
        </p:nvSpPr>
        <p:spPr>
          <a:xfrm>
            <a:off x="-3336" y="1187184"/>
            <a:ext cx="2934445"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328" name="Shape 328"/>
          <p:cNvGrpSpPr/>
          <p:nvPr/>
        </p:nvGrpSpPr>
        <p:grpSpPr>
          <a:xfrm>
            <a:off x="2386235" y="265908"/>
            <a:ext cx="4687838" cy="4339659"/>
            <a:chOff x="3747457" y="1195383"/>
            <a:chExt cx="4697085" cy="4348217"/>
          </a:xfrm>
        </p:grpSpPr>
        <p:sp>
          <p:nvSpPr>
            <p:cNvPr id="329" name="Shape 329"/>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0" name="Shape 330"/>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1" name="Shape 331"/>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2" name="Shape 332"/>
            <p:cNvSpPr/>
            <p:nvPr/>
          </p:nvSpPr>
          <p:spPr>
            <a:xfrm>
              <a:off x="6221910" y="4507632"/>
              <a:ext cx="184120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333" name="Shape 333"/>
            <p:cNvSpPr/>
            <p:nvPr/>
          </p:nvSpPr>
          <p:spPr>
            <a:xfrm>
              <a:off x="5561332" y="1765760"/>
              <a:ext cx="151011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334" name="Shape 334"/>
            <p:cNvSpPr/>
            <p:nvPr/>
          </p:nvSpPr>
          <p:spPr>
            <a:xfrm>
              <a:off x="3785632" y="3750771"/>
              <a:ext cx="136715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335" name="Shape 335" descr="Heart_Blue.png"/>
          <p:cNvPicPr preferRelativeResize="0"/>
          <p:nvPr/>
        </p:nvPicPr>
        <p:blipFill rotWithShape="1">
          <a:blip r:embed="rId4">
            <a:alphaModFix/>
          </a:blip>
          <a:srcRect/>
          <a:stretch/>
        </p:blipFill>
        <p:spPr>
          <a:xfrm>
            <a:off x="853191" y="2528966"/>
            <a:ext cx="704553" cy="506824"/>
          </a:xfrm>
          <a:prstGeom prst="rect">
            <a:avLst/>
          </a:prstGeom>
          <a:noFill/>
          <a:ln>
            <a:noFill/>
          </a:ln>
        </p:spPr>
      </p:pic>
      <p:pic>
        <p:nvPicPr>
          <p:cNvPr id="336" name="Shape 336"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337" name="Shape 337"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338" name="Shape 338"/>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9" name="Shape 339"/>
          <p:cNvSpPr txBox="1"/>
          <p:nvPr/>
        </p:nvSpPr>
        <p:spPr>
          <a:xfrm>
            <a:off x="-1515066" y="3105150"/>
            <a:ext cx="5477466" cy="20672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dirty="0">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dirty="0">
                <a:solidFill>
                  <a:srgbClr val="33AFF7"/>
                </a:solidFill>
                <a:latin typeface="Roboto Mono"/>
                <a:ea typeface="Roboto Mono"/>
                <a:cs typeface="Roboto Mono"/>
                <a:sym typeface="Roboto Mono"/>
              </a:rPr>
              <a:t>{ D</a:t>
            </a:r>
            <a:r>
              <a:rPr lang="fr-CA" b="0" i="0" u="none" strike="noStrike" cap="none" dirty="0">
                <a:solidFill>
                  <a:schemeClr val="dk1"/>
                </a:solidFill>
                <a:latin typeface="Roboto Mono"/>
                <a:ea typeface="Roboto Mono"/>
                <a:cs typeface="Roboto Mono"/>
                <a:sym typeface="Roboto Mono"/>
              </a:rPr>
              <a:t>é</a:t>
            </a:r>
            <a:r>
              <a:rPr lang="fr-CA" b="0" i="0" u="none" strike="noStrike" cap="none" dirty="0">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dirty="0">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dirty="0">
                <a:solidFill>
                  <a:srgbClr val="33AFF7"/>
                </a:solidFill>
                <a:latin typeface="Roboto Mono"/>
                <a:ea typeface="Roboto Mono"/>
                <a:cs typeface="Roboto Mono"/>
                <a:sym typeface="Roboto Mono"/>
              </a:rPr>
              <a:t>{ </a:t>
            </a:r>
            <a:r>
              <a:rPr lang="fr-CA" b="0" i="0" u="none" strike="noStrike" cap="none" dirty="0">
                <a:solidFill>
                  <a:schemeClr val="dk1"/>
                </a:solidFill>
                <a:latin typeface="Roboto Mono"/>
                <a:ea typeface="Roboto Mono"/>
                <a:cs typeface="Roboto Mono"/>
                <a:sym typeface="Roboto Mono"/>
              </a:rPr>
              <a:t>Reconnaissance </a:t>
            </a:r>
            <a:endParaRPr lang="fr-CA" b="0" i="0" u="none" strike="noStrike" cap="none" dirty="0" smtClean="0">
              <a:solidFill>
                <a:schemeClr val="dk1"/>
              </a:solidFill>
              <a:latin typeface="Roboto Mono"/>
              <a:ea typeface="Roboto Mono"/>
              <a:cs typeface="Roboto Mono"/>
              <a:sym typeface="Roboto Mono"/>
            </a:endParaRPr>
          </a:p>
          <a:p>
            <a:pPr marL="0" marR="0" lvl="0" indent="0" algn="ctr" rtl="0">
              <a:lnSpc>
                <a:spcPct val="138750"/>
              </a:lnSpc>
              <a:spcBef>
                <a:spcPts val="0"/>
              </a:spcBef>
              <a:spcAft>
                <a:spcPts val="0"/>
              </a:spcAft>
              <a:buClr>
                <a:srgbClr val="33AFF7"/>
              </a:buClr>
              <a:buFont typeface="Arial"/>
              <a:buNone/>
            </a:pPr>
            <a:r>
              <a:rPr lang="fr-CA" b="0" i="0" u="none" strike="noStrike" cap="none" dirty="0" smtClean="0">
                <a:solidFill>
                  <a:schemeClr val="dk1"/>
                </a:solidFill>
                <a:latin typeface="Roboto Mono"/>
                <a:ea typeface="Roboto Mono"/>
                <a:cs typeface="Roboto Mono"/>
                <a:sym typeface="Roboto Mono"/>
              </a:rPr>
              <a:t>de </a:t>
            </a:r>
            <a:r>
              <a:rPr lang="fr-CA" b="0" i="0" u="none" strike="noStrike" cap="none" dirty="0">
                <a:solidFill>
                  <a:schemeClr val="dk1"/>
                </a:solidFill>
                <a:latin typeface="Roboto Mono"/>
                <a:ea typeface="Roboto Mono"/>
                <a:cs typeface="Roboto Mono"/>
                <a:sym typeface="Roboto Mono"/>
              </a:rPr>
              <a:t>Schémas </a:t>
            </a:r>
            <a:r>
              <a:rPr lang="fr-CA" b="0" i="0" u="none" strike="noStrike" cap="none" dirty="0">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dirty="0">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dirty="0">
              <a:solidFill>
                <a:srgbClr val="33AFF7"/>
              </a:solidFill>
              <a:latin typeface="Roboto Mono"/>
              <a:ea typeface="Roboto Mono"/>
              <a:cs typeface="Roboto Mono"/>
              <a:sym typeface="Roboto Mono"/>
            </a:endParaRPr>
          </a:p>
        </p:txBody>
      </p:sp>
      <p:sp>
        <p:nvSpPr>
          <p:cNvPr id="340" name="Shape 340"/>
          <p:cNvSpPr txBox="1"/>
          <p:nvPr/>
        </p:nvSpPr>
        <p:spPr>
          <a:xfrm>
            <a:off x="6573600" y="641058"/>
            <a:ext cx="2462795" cy="1220847"/>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flipH="1">
            <a:off x="1608665" y="1964266"/>
            <a:ext cx="5875867" cy="873721"/>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fr-CA" sz="4400" b="1" i="0" u="none" strike="noStrike" cap="none" dirty="0">
                <a:solidFill>
                  <a:schemeClr val="dk1"/>
                </a:solidFill>
                <a:latin typeface="Roboto Mono"/>
                <a:ea typeface="Roboto Mono"/>
                <a:cs typeface="Roboto Mono"/>
                <a:sym typeface="Roboto Mono"/>
              </a:rPr>
              <a:t>Concepts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p:nvPr/>
        </p:nvSpPr>
        <p:spPr>
          <a:xfrm>
            <a:off x="5306923" y="2873935"/>
            <a:ext cx="3102295" cy="773878"/>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53" name="Shape 353"/>
          <p:cNvSpPr txBox="1">
            <a:spLocks noGrp="1"/>
          </p:cNvSpPr>
          <p:nvPr>
            <p:ph type="body" idx="1"/>
          </p:nvPr>
        </p:nvSpPr>
        <p:spPr>
          <a:xfrm>
            <a:off x="5383123" y="3033361"/>
            <a:ext cx="3586499" cy="690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b="0" i="0" u="none" strike="noStrike" cap="none" dirty="0">
                <a:solidFill>
                  <a:srgbClr val="FF8939"/>
                </a:solidFill>
                <a:latin typeface="Roboto Mono"/>
                <a:ea typeface="Roboto Mono"/>
                <a:cs typeface="Roboto Mono"/>
                <a:sym typeface="Roboto Mono"/>
              </a:rPr>
              <a:t>étape par étape</a:t>
            </a:r>
          </a:p>
        </p:txBody>
      </p:sp>
      <p:sp>
        <p:nvSpPr>
          <p:cNvPr id="354" name="Shape 354"/>
          <p:cNvSpPr txBox="1"/>
          <p:nvPr/>
        </p:nvSpPr>
        <p:spPr>
          <a:xfrm>
            <a:off x="376050" y="2124382"/>
            <a:ext cx="19830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355" name="Shape 355"/>
          <p:cNvSpPr txBox="1"/>
          <p:nvPr/>
        </p:nvSpPr>
        <p:spPr>
          <a:xfrm>
            <a:off x="4523014" y="1841863"/>
            <a:ext cx="4653643" cy="95410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400" b="0" i="0" u="none" strike="noStrike" cap="none" dirty="0">
                <a:solidFill>
                  <a:schemeClr val="lt1"/>
                </a:solidFill>
                <a:latin typeface="Roboto Mono"/>
                <a:ea typeface="Roboto Mono"/>
                <a:cs typeface="Roboto Mono"/>
                <a:sym typeface="Roboto Mono"/>
              </a:rPr>
              <a:t>Une série ou séquence  d’instructions </a:t>
            </a:r>
          </a:p>
        </p:txBody>
      </p:sp>
      <p:sp>
        <p:nvSpPr>
          <p:cNvPr id="356" name="Shape 356"/>
          <p:cNvSpPr txBox="1"/>
          <p:nvPr/>
        </p:nvSpPr>
        <p:spPr>
          <a:xfrm>
            <a:off x="5519200" y="840869"/>
            <a:ext cx="2765925" cy="86177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b="0" i="0" u="sng" strike="noStrike" cap="none" dirty="0">
                <a:solidFill>
                  <a:schemeClr val="lt1"/>
                </a:solidFill>
                <a:latin typeface="Roboto Mono"/>
                <a:ea typeface="Roboto Mono"/>
                <a:cs typeface="Roboto Mono"/>
                <a:sym typeface="Roboto Mono"/>
              </a:rPr>
              <a:t>Algorithme</a:t>
            </a:r>
          </a:p>
          <a:p>
            <a:pPr marL="0" marR="0" lvl="0" indent="0" algn="l" rtl="0">
              <a:lnSpc>
                <a:spcPct val="100000"/>
              </a:lnSpc>
              <a:spcBef>
                <a:spcPts val="0"/>
              </a:spcBef>
              <a:spcAft>
                <a:spcPts val="0"/>
              </a:spcAft>
              <a:buClr>
                <a:srgbClr val="000000"/>
              </a:buClr>
              <a:buFont typeface="Arial"/>
              <a:buNone/>
            </a:pPr>
            <a:endParaRPr sz="3000" b="0" i="0" u="none" strike="noStrike" cap="none" dirty="0">
              <a:solidFill>
                <a:srgbClr val="000000"/>
              </a:solidFill>
              <a:latin typeface="Roboto Mono"/>
              <a:ea typeface="Roboto Mono"/>
              <a:cs typeface="Roboto Mono"/>
              <a:sym typeface="Roboto Mono"/>
            </a:endParaRPr>
          </a:p>
        </p:txBody>
      </p:sp>
      <p:pic>
        <p:nvPicPr>
          <p:cNvPr id="357" name="Shape 357" descr="Picture2.jpg"/>
          <p:cNvPicPr preferRelativeResize="0"/>
          <p:nvPr/>
        </p:nvPicPr>
        <p:blipFill rotWithShape="1">
          <a:blip r:embed="rId3">
            <a:alphaModFix/>
          </a:blip>
          <a:srcRect/>
          <a:stretch/>
        </p:blipFill>
        <p:spPr>
          <a:xfrm rot="-478103">
            <a:off x="482579" y="471051"/>
            <a:ext cx="2182244" cy="2089383"/>
          </a:xfrm>
          <a:prstGeom prst="rect">
            <a:avLst/>
          </a:prstGeom>
          <a:noFill/>
          <a:ln>
            <a:noFill/>
          </a:ln>
          <a:effectLst>
            <a:outerShdw blurRad="292100" dist="139700" dir="2700000" algn="tl" rotWithShape="0">
              <a:srgbClr val="333333">
                <a:alpha val="64705"/>
              </a:srgbClr>
            </a:outerShdw>
          </a:effectLst>
        </p:spPr>
      </p:pic>
      <p:pic>
        <p:nvPicPr>
          <p:cNvPr id="358" name="Shape 358"/>
          <p:cNvPicPr preferRelativeResize="0"/>
          <p:nvPr/>
        </p:nvPicPr>
        <p:blipFill rotWithShape="1">
          <a:blip r:embed="rId4">
            <a:alphaModFix/>
          </a:blip>
          <a:srcRect/>
          <a:stretch/>
        </p:blipFill>
        <p:spPr>
          <a:xfrm rot="381578">
            <a:off x="1966401" y="2452605"/>
            <a:ext cx="2034621" cy="2139282"/>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4813802" y="1183778"/>
            <a:ext cx="4482598" cy="38075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b="0" i="0" u="sng" strike="noStrike" cap="none" dirty="0">
                <a:solidFill>
                  <a:schemeClr val="lt1"/>
                </a:solidFill>
                <a:latin typeface="Roboto Mono"/>
                <a:ea typeface="Roboto Mono"/>
                <a:cs typeface="Roboto Mono"/>
                <a:sym typeface="Roboto Mono"/>
              </a:rPr>
              <a:t>Décomposition</a:t>
            </a:r>
          </a:p>
          <a:p>
            <a:pPr marL="0" marR="0" lvl="0" indent="0" algn="l" rtl="0">
              <a:lnSpc>
                <a:spcPct val="100000"/>
              </a:lnSpc>
              <a:spcBef>
                <a:spcPts val="0"/>
              </a:spcBef>
              <a:spcAft>
                <a:spcPts val="0"/>
              </a:spcAft>
              <a:buClr>
                <a:schemeClr val="lt1"/>
              </a:buClr>
              <a:buSzPct val="25000"/>
              <a:buFont typeface="Arial"/>
              <a:buNone/>
            </a:pPr>
            <a:r>
              <a:rPr lang="fr-CA" sz="3200" b="0" i="0" u="none" strike="noStrike" cap="none" dirty="0">
                <a:solidFill>
                  <a:schemeClr val="lt1"/>
                </a:solidFill>
                <a:latin typeface="Roboto Mono"/>
                <a:ea typeface="Roboto Mono"/>
                <a:cs typeface="Roboto Mono"/>
                <a:sym typeface="Roboto Mono"/>
              </a:rPr>
              <a:t/>
            </a:r>
            <a:br>
              <a:rPr lang="fr-CA" sz="3200" b="0" i="0" u="none" strike="noStrike" cap="none" dirty="0">
                <a:solidFill>
                  <a:schemeClr val="lt1"/>
                </a:solidFill>
                <a:latin typeface="Roboto Mono"/>
                <a:ea typeface="Roboto Mono"/>
                <a:cs typeface="Roboto Mono"/>
                <a:sym typeface="Roboto Mono"/>
              </a:rPr>
            </a:br>
            <a:r>
              <a:rPr lang="fr-CA" b="0" i="0" u="none" strike="noStrike" cap="none" dirty="0">
                <a:solidFill>
                  <a:schemeClr val="lt1"/>
                </a:solidFill>
                <a:latin typeface="Roboto Mono"/>
                <a:ea typeface="Roboto Mono"/>
                <a:cs typeface="Roboto Mono"/>
                <a:sym typeface="Roboto Mono"/>
              </a:rPr>
              <a:t>Réduire un problème </a:t>
            </a:r>
            <a:r>
              <a:rPr lang="fr-CA" b="0" i="0" u="none" strike="noStrike" cap="none" dirty="0">
                <a:solidFill>
                  <a:schemeClr val="accent4"/>
                </a:solidFill>
                <a:latin typeface="Roboto Mono"/>
                <a:ea typeface="Roboto Mono"/>
                <a:cs typeface="Roboto Mono"/>
                <a:sym typeface="Roboto Mono"/>
              </a:rPr>
              <a:t>complexe</a:t>
            </a:r>
            <a:r>
              <a:rPr lang="fr-CA" b="0" i="0" u="none" strike="noStrike" cap="none" dirty="0">
                <a:solidFill>
                  <a:schemeClr val="dk2"/>
                </a:solidFill>
                <a:latin typeface="Roboto Mono"/>
                <a:ea typeface="Roboto Mono"/>
                <a:cs typeface="Roboto Mono"/>
                <a:sym typeface="Roboto Mono"/>
              </a:rPr>
              <a:t> </a:t>
            </a:r>
            <a:r>
              <a:rPr lang="fr-CA" b="0" i="0" u="none" strike="noStrike" cap="none" dirty="0">
                <a:solidFill>
                  <a:schemeClr val="lt1"/>
                </a:solidFill>
                <a:latin typeface="Roboto Mono"/>
                <a:ea typeface="Roboto Mono"/>
                <a:cs typeface="Roboto Mono"/>
                <a:sym typeface="Roboto Mono"/>
              </a:rPr>
              <a:t>en morceaux </a:t>
            </a:r>
            <a:r>
              <a:rPr lang="fr-CA" b="0" i="0" u="none" strike="noStrike" cap="none" dirty="0">
                <a:solidFill>
                  <a:schemeClr val="accent4"/>
                </a:solidFill>
                <a:latin typeface="Roboto Mono"/>
                <a:ea typeface="Roboto Mono"/>
                <a:cs typeface="Roboto Mono"/>
                <a:sym typeface="Roboto Mono"/>
              </a:rPr>
              <a:t>simples</a:t>
            </a:r>
          </a:p>
          <a:p>
            <a:pPr marL="0" marR="0" lvl="0" indent="0" algn="l" rtl="0">
              <a:lnSpc>
                <a:spcPct val="100000"/>
              </a:lnSpc>
              <a:spcBef>
                <a:spcPts val="0"/>
              </a:spcBef>
              <a:spcAft>
                <a:spcPts val="0"/>
              </a:spcAft>
              <a:buClr>
                <a:schemeClr val="lt1"/>
              </a:buClr>
              <a:buSzPct val="25000"/>
              <a:buFont typeface="Arial"/>
              <a:buNone/>
            </a:pPr>
            <a:endParaRPr sz="3600" b="1"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480"/>
              </a:spcBef>
              <a:spcAft>
                <a:spcPts val="0"/>
              </a:spcAft>
              <a:buClr>
                <a:schemeClr val="lt1"/>
              </a:buClr>
              <a:buSzPct val="25000"/>
              <a:buFont typeface="Arial"/>
              <a:buNone/>
            </a:pPr>
            <a:endParaRPr sz="3600" b="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Roboto Mono"/>
              <a:ea typeface="Roboto Mono"/>
              <a:cs typeface="Roboto Mono"/>
              <a:sym typeface="Roboto Mono"/>
            </a:endParaRPr>
          </a:p>
        </p:txBody>
      </p:sp>
      <p:sp>
        <p:nvSpPr>
          <p:cNvPr id="365" name="Shape 365"/>
          <p:cNvSpPr txBox="1"/>
          <p:nvPr/>
        </p:nvSpPr>
        <p:spPr>
          <a:xfrm>
            <a:off x="158953" y="415129"/>
            <a:ext cx="4616649" cy="62287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fr-CA" sz="2400" b="0" i="0" u="none" strike="noStrike" cap="none">
                <a:solidFill>
                  <a:schemeClr val="accent4"/>
                </a:solidFill>
                <a:latin typeface="Roboto Mono"/>
                <a:ea typeface="Roboto Mono"/>
                <a:cs typeface="Roboto Mono"/>
                <a:sym typeface="Roboto Mono"/>
              </a:rPr>
              <a:t>Enseigner à la classe…</a:t>
            </a:r>
          </a:p>
        </p:txBody>
      </p:sp>
      <p:sp>
        <p:nvSpPr>
          <p:cNvPr id="366" name="Shape 366"/>
          <p:cNvSpPr txBox="1"/>
          <p:nvPr/>
        </p:nvSpPr>
        <p:spPr>
          <a:xfrm>
            <a:off x="44650" y="776875"/>
            <a:ext cx="2229600" cy="159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pic>
        <p:nvPicPr>
          <p:cNvPr id="367" name="Shape 367" descr="todo_list_v5.png"/>
          <p:cNvPicPr preferRelativeResize="0"/>
          <p:nvPr/>
        </p:nvPicPr>
        <p:blipFill rotWithShape="1">
          <a:blip r:embed="rId3">
            <a:alphaModFix/>
          </a:blip>
          <a:srcRect/>
          <a:stretch/>
        </p:blipFill>
        <p:spPr>
          <a:xfrm>
            <a:off x="1270070" y="1265549"/>
            <a:ext cx="1956454" cy="29507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374" name="Shape 374"/>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5" name="Shape 375"/>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6" name="Shape 376"/>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7" name="Shape 377"/>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8" name="Shape 378"/>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9" name="Shape 379"/>
          <p:cNvSpPr txBox="1"/>
          <p:nvPr/>
        </p:nvSpPr>
        <p:spPr>
          <a:xfrm>
            <a:off x="6573600" y="4072633"/>
            <a:ext cx="246279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380" name="Shape 380"/>
          <p:cNvSpPr txBox="1"/>
          <p:nvPr/>
        </p:nvSpPr>
        <p:spPr>
          <a:xfrm>
            <a:off x="-18242" y="544183"/>
            <a:ext cx="2404478"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381" name="Shape 381"/>
          <p:cNvSpPr txBox="1"/>
          <p:nvPr/>
        </p:nvSpPr>
        <p:spPr>
          <a:xfrm>
            <a:off x="-3336" y="1187184"/>
            <a:ext cx="2934445" cy="553997"/>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382" name="Shape 382"/>
          <p:cNvGrpSpPr/>
          <p:nvPr/>
        </p:nvGrpSpPr>
        <p:grpSpPr>
          <a:xfrm>
            <a:off x="2386235" y="265908"/>
            <a:ext cx="4687838" cy="4339659"/>
            <a:chOff x="3747457" y="1195383"/>
            <a:chExt cx="4697085" cy="4348217"/>
          </a:xfrm>
        </p:grpSpPr>
        <p:sp>
          <p:nvSpPr>
            <p:cNvPr id="383" name="Shape 383"/>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84" name="Shape 384"/>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85" name="Shape 385"/>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86" name="Shape 386"/>
            <p:cNvSpPr/>
            <p:nvPr/>
          </p:nvSpPr>
          <p:spPr>
            <a:xfrm>
              <a:off x="6221910" y="4507632"/>
              <a:ext cx="184120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387" name="Shape 387"/>
            <p:cNvSpPr/>
            <p:nvPr/>
          </p:nvSpPr>
          <p:spPr>
            <a:xfrm>
              <a:off x="5561332" y="1765760"/>
              <a:ext cx="151011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388" name="Shape 388"/>
            <p:cNvSpPr/>
            <p:nvPr/>
          </p:nvSpPr>
          <p:spPr>
            <a:xfrm>
              <a:off x="3785632" y="3750771"/>
              <a:ext cx="1367157"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389" name="Shape 389" descr="Heart_Blue.png"/>
          <p:cNvPicPr preferRelativeResize="0"/>
          <p:nvPr/>
        </p:nvPicPr>
        <p:blipFill rotWithShape="1">
          <a:blip r:embed="rId4">
            <a:alphaModFix/>
          </a:blip>
          <a:srcRect/>
          <a:stretch/>
        </p:blipFill>
        <p:spPr>
          <a:xfrm>
            <a:off x="853191" y="2528966"/>
            <a:ext cx="704553" cy="506824"/>
          </a:xfrm>
          <a:prstGeom prst="rect">
            <a:avLst/>
          </a:prstGeom>
          <a:noFill/>
          <a:ln>
            <a:noFill/>
          </a:ln>
        </p:spPr>
      </p:pic>
      <p:pic>
        <p:nvPicPr>
          <p:cNvPr id="390" name="Shape 390"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391" name="Shape 391"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392" name="Shape 392"/>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3" name="Shape 393"/>
          <p:cNvSpPr txBox="1"/>
          <p:nvPr/>
        </p:nvSpPr>
        <p:spPr>
          <a:xfrm>
            <a:off x="-1438866" y="3097132"/>
            <a:ext cx="5232655" cy="20672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394" name="Shape 394"/>
          <p:cNvSpPr txBox="1"/>
          <p:nvPr/>
        </p:nvSpPr>
        <p:spPr>
          <a:xfrm>
            <a:off x="6573600" y="641058"/>
            <a:ext cx="2462795" cy="1220847"/>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1520</Words>
  <Application>Microsoft Office PowerPoint</Application>
  <PresentationFormat>On-screen Show (16:9)</PresentationFormat>
  <Paragraphs>460</Paragraphs>
  <Slides>31</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Roboto Mono</vt:lpstr>
      <vt:lpstr>Avenir</vt:lpstr>
      <vt:lpstr>Calibri</vt:lpstr>
      <vt:lpstr>Noto Sans Symbols</vt:lpstr>
      <vt:lpstr>Times New Roman</vt:lpstr>
      <vt:lpstr>Thème Office</vt:lpstr>
      <vt:lpstr>1_Thème Office</vt:lpstr>
      <vt:lpstr>Slide 1</vt:lpstr>
      <vt:lpstr>Slide 2</vt:lpstr>
      <vt:lpstr>Slide 3</vt:lpstr>
      <vt:lpstr>Est-ce qu’un ordinateur a un cerveau?</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Pratiques</vt:lpstr>
      <vt:lpstr>Slide 23</vt:lpstr>
      <vt:lpstr>Slide 24</vt:lpstr>
      <vt:lpstr>Slide 25</vt:lpstr>
      <vt:lpstr>Perspectives </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katelissitsa</dc:creator>
  <cp:lastModifiedBy>katelissitsa</cp:lastModifiedBy>
  <cp:revision>1</cp:revision>
  <dcterms:modified xsi:type="dcterms:W3CDTF">2017-08-23T14:01:15Z</dcterms:modified>
</cp:coreProperties>
</file>